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sldIdLst>
    <p:sldId id="256" r:id="rId2"/>
    <p:sldId id="258" r:id="rId3"/>
    <p:sldId id="257" r:id="rId4"/>
    <p:sldId id="261" r:id="rId5"/>
    <p:sldId id="494" r:id="rId6"/>
    <p:sldId id="260" r:id="rId7"/>
    <p:sldId id="495" r:id="rId8"/>
    <p:sldId id="262" r:id="rId9"/>
    <p:sldId id="263" r:id="rId10"/>
    <p:sldId id="264" r:id="rId11"/>
    <p:sldId id="265" r:id="rId12"/>
    <p:sldId id="266" r:id="rId13"/>
    <p:sldId id="267" r:id="rId14"/>
    <p:sldId id="259" r:id="rId15"/>
    <p:sldId id="268" r:id="rId16"/>
    <p:sldId id="269" r:id="rId17"/>
    <p:sldId id="271" r:id="rId18"/>
    <p:sldId id="270" r:id="rId19"/>
    <p:sldId id="272" r:id="rId20"/>
    <p:sldId id="273" r:id="rId21"/>
    <p:sldId id="274" r:id="rId22"/>
    <p:sldId id="275" r:id="rId23"/>
    <p:sldId id="276" r:id="rId24"/>
    <p:sldId id="277" r:id="rId25"/>
    <p:sldId id="471" r:id="rId26"/>
    <p:sldId id="457" r:id="rId27"/>
    <p:sldId id="458" r:id="rId28"/>
    <p:sldId id="459" r:id="rId29"/>
    <p:sldId id="467" r:id="rId30"/>
    <p:sldId id="496" r:id="rId31"/>
    <p:sldId id="497" r:id="rId32"/>
    <p:sldId id="498" r:id="rId33"/>
    <p:sldId id="499" r:id="rId34"/>
    <p:sldId id="443" r:id="rId35"/>
    <p:sldId id="444" r:id="rId36"/>
    <p:sldId id="445" r:id="rId37"/>
    <p:sldId id="446" r:id="rId38"/>
    <p:sldId id="447" r:id="rId39"/>
    <p:sldId id="448" r:id="rId40"/>
    <p:sldId id="449" r:id="rId41"/>
    <p:sldId id="450" r:id="rId42"/>
    <p:sldId id="451" r:id="rId43"/>
    <p:sldId id="452" r:id="rId44"/>
    <p:sldId id="453" r:id="rId45"/>
    <p:sldId id="454" r:id="rId46"/>
    <p:sldId id="455" r:id="rId47"/>
    <p:sldId id="456" r:id="rId48"/>
    <p:sldId id="472" r:id="rId49"/>
    <p:sldId id="469" r:id="rId50"/>
    <p:sldId id="470" r:id="rId51"/>
    <p:sldId id="473" r:id="rId52"/>
    <p:sldId id="474" r:id="rId53"/>
    <p:sldId id="475" r:id="rId54"/>
    <p:sldId id="476" r:id="rId55"/>
    <p:sldId id="477" r:id="rId56"/>
    <p:sldId id="478" r:id="rId57"/>
    <p:sldId id="479" r:id="rId58"/>
    <p:sldId id="480" r:id="rId59"/>
    <p:sldId id="481" r:id="rId60"/>
    <p:sldId id="483" r:id="rId61"/>
    <p:sldId id="484" r:id="rId62"/>
    <p:sldId id="485" r:id="rId63"/>
    <p:sldId id="486" r:id="rId64"/>
    <p:sldId id="487" r:id="rId65"/>
    <p:sldId id="488" r:id="rId66"/>
    <p:sldId id="489" r:id="rId67"/>
    <p:sldId id="490" r:id="rId68"/>
    <p:sldId id="491" r:id="rId69"/>
    <p:sldId id="492" r:id="rId70"/>
    <p:sldId id="493" r:id="rId71"/>
    <p:sldId id="500" r:id="rId72"/>
    <p:sldId id="501" r:id="rId73"/>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0" d="100"/>
          <a:sy n="80" d="100"/>
        </p:scale>
        <p:origin x="5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640300-ACF5-477C-ADB3-7A75D80FDF9D}" type="datetimeFigureOut">
              <a:rPr lang="ru-RU" smtClean="0"/>
              <a:t>09.07.2020</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8B8C7B-525B-447E-A4DD-F89152D8D03A}" type="slidenum">
              <a:rPr lang="ru-RU" smtClean="0"/>
              <a:t>‹#›</a:t>
            </a:fld>
            <a:endParaRPr lang="ru-RU"/>
          </a:p>
        </p:txBody>
      </p:sp>
    </p:spTree>
    <p:extLst>
      <p:ext uri="{BB962C8B-B14F-4D97-AF65-F5344CB8AC3E}">
        <p14:creationId xmlns:p14="http://schemas.microsoft.com/office/powerpoint/2010/main" val="2035216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nSpc>
                <a:spcPct val="90000"/>
              </a:lnSpc>
            </a:pPr>
            <a:r>
              <a:rPr lang="ru-RU" altLang="en-US" dirty="0">
                <a:latin typeface="Arial" panose="020B0604020202020204" pitchFamily="34" charset="0"/>
              </a:rPr>
              <a:t>Началом эры геномного секвенирования можно считать 1990 год – первый год выполнения проекта «Геном человека», на который США планировали потратить 3 миллиарда долларов за 15 лет. Но проект был завершён досрочно из-за компании «</a:t>
            </a:r>
            <a:r>
              <a:rPr lang="en-US" altLang="en-US" dirty="0">
                <a:latin typeface="Arial" panose="020B0604020202020204" pitchFamily="34" charset="0"/>
              </a:rPr>
              <a:t>Celera</a:t>
            </a:r>
            <a:r>
              <a:rPr lang="ru-RU" altLang="en-US" dirty="0">
                <a:latin typeface="Arial" panose="020B0604020202020204" pitchFamily="34" charset="0"/>
              </a:rPr>
              <a:t>», создавшей крупный геномный центр («100 секвенаторов,100 компьютеров и 100 китайцев»). В результате геном усреднённого человека, хотя и с низким качеством, удалось секвенировать за 2 года и за </a:t>
            </a:r>
            <a:r>
              <a:rPr lang="en-US" altLang="en-US" dirty="0">
                <a:latin typeface="Arial" panose="020B0604020202020204" pitchFamily="34" charset="0"/>
              </a:rPr>
              <a:t>$</a:t>
            </a:r>
            <a:r>
              <a:rPr lang="ru-RU" altLang="en-US" dirty="0">
                <a:latin typeface="Arial" panose="020B0604020202020204" pitchFamily="34" charset="0"/>
              </a:rPr>
              <a:t>200 миллионов долларов.</a:t>
            </a:r>
          </a:p>
          <a:p>
            <a:pPr>
              <a:lnSpc>
                <a:spcPct val="90000"/>
              </a:lnSpc>
            </a:pPr>
            <a:r>
              <a:rPr lang="ru-RU" altLang="en-US" dirty="0">
                <a:latin typeface="Arial" panose="020B0604020202020204" pitchFamily="34" charset="0"/>
              </a:rPr>
              <a:t>Первый индивидуальный геном человека, принадлежащий Джеймсу Уотсону, был оцифрован после появления в 2005 году первого геномного </a:t>
            </a:r>
            <a:r>
              <a:rPr lang="ru-RU" altLang="en-US" dirty="0" err="1">
                <a:latin typeface="Arial" panose="020B0604020202020204" pitchFamily="34" charset="0"/>
              </a:rPr>
              <a:t>секвенатора</a:t>
            </a:r>
            <a:r>
              <a:rPr lang="ru-RU" altLang="en-US" dirty="0">
                <a:latin typeface="Arial" panose="020B0604020202020204" pitchFamily="34" charset="0"/>
              </a:rPr>
              <a:t>. Этот проект </a:t>
            </a:r>
            <a:r>
              <a:rPr lang="en-US" altLang="en-US" dirty="0">
                <a:latin typeface="Arial" panose="020B0604020202020204" pitchFamily="34" charset="0"/>
              </a:rPr>
              <a:t>(“Project Jim”) </a:t>
            </a:r>
            <a:r>
              <a:rPr lang="ru-RU" altLang="en-US" dirty="0">
                <a:latin typeface="Arial" panose="020B0604020202020204" pitchFamily="34" charset="0"/>
              </a:rPr>
              <a:t>также занял 2 года, но потрачено не него было в 100 раз меньше - 2 миллиона долларов. Практически одновременно с его завершением</a:t>
            </a:r>
            <a:r>
              <a:rPr lang="en-US" altLang="en-US" dirty="0">
                <a:latin typeface="Arial" panose="020B0604020202020204" pitchFamily="34" charset="0"/>
              </a:rPr>
              <a:t> (</a:t>
            </a:r>
            <a:r>
              <a:rPr lang="ru-RU" altLang="en-US" dirty="0">
                <a:latin typeface="Arial" panose="020B0604020202020204" pitchFamily="34" charset="0"/>
              </a:rPr>
              <a:t>в 2007 году</a:t>
            </a:r>
            <a:r>
              <a:rPr lang="en-US" altLang="en-US" dirty="0">
                <a:latin typeface="Arial" panose="020B0604020202020204" pitchFamily="34" charset="0"/>
              </a:rPr>
              <a:t>)</a:t>
            </a:r>
            <a:r>
              <a:rPr lang="ru-RU" altLang="en-US" dirty="0">
                <a:latin typeface="Arial" panose="020B0604020202020204" pitchFamily="34" charset="0"/>
              </a:rPr>
              <a:t> появился первый флуоресцентный </a:t>
            </a:r>
            <a:r>
              <a:rPr lang="ru-RU" altLang="en-US" dirty="0" err="1">
                <a:latin typeface="Arial" panose="020B0604020202020204" pitchFamily="34" charset="0"/>
              </a:rPr>
              <a:t>секвенатор</a:t>
            </a:r>
            <a:r>
              <a:rPr lang="ru-RU" altLang="en-US" dirty="0">
                <a:latin typeface="Arial" panose="020B0604020202020204" pitchFamily="34" charset="0"/>
              </a:rPr>
              <a:t>, и к 2008 году стало  возможным выполнение проекта, нацеленного на секвенирование тысячи индивидуальных геномов. А в 2012 году в Великобритании запустили проект секвенирования уже 100 тысяч геномов, причём выделено на это было всего лишь 100 миллионов фунтов стерлингов (по </a:t>
            </a:r>
            <a:r>
              <a:rPr lang="en-US" altLang="en-US" dirty="0">
                <a:latin typeface="Arial" panose="020B0604020202020204" pitchFamily="34" charset="0"/>
                <a:cs typeface="Arial" panose="020B0604020202020204" pitchFamily="34" charset="0"/>
              </a:rPr>
              <a:t>£</a:t>
            </a:r>
            <a:r>
              <a:rPr lang="ru-RU" altLang="en-US" dirty="0">
                <a:latin typeface="Arial" panose="020B0604020202020204" pitchFamily="34" charset="0"/>
              </a:rPr>
              <a:t>1000 за геном).    </a:t>
            </a:r>
          </a:p>
          <a:p>
            <a:pPr>
              <a:lnSpc>
                <a:spcPct val="90000"/>
              </a:lnSpc>
            </a:pPr>
            <a:r>
              <a:rPr lang="ru-RU" altLang="en-US" dirty="0">
                <a:latin typeface="Arial" panose="020B0604020202020204" pitchFamily="34" charset="0"/>
              </a:rPr>
              <a:t>В 2016 году в США стартовал проект </a:t>
            </a:r>
            <a:r>
              <a:rPr lang="en-US" altLang="en-US" dirty="0">
                <a:latin typeface="Arial" panose="020B0604020202020204" pitchFamily="34" charset="0"/>
              </a:rPr>
              <a:t>PMI (Precision Medicine Initiative)</a:t>
            </a:r>
            <a:r>
              <a:rPr lang="ru-RU" altLang="en-US" dirty="0">
                <a:latin typeface="Arial" panose="020B0604020202020204" pitchFamily="34" charset="0"/>
              </a:rPr>
              <a:t>, нацеленный на секвенирование геномов миллиона американцев. Потратить на него планируют более миллиарда долларов (2016 год - </a:t>
            </a:r>
            <a:r>
              <a:rPr lang="en-US" altLang="en-US" dirty="0">
                <a:latin typeface="Arial" panose="020B0604020202020204" pitchFamily="34" charset="0"/>
              </a:rPr>
              <a:t>$</a:t>
            </a:r>
            <a:r>
              <a:rPr lang="ru-RU" altLang="en-US" dirty="0">
                <a:latin typeface="Arial" panose="020B0604020202020204" pitchFamily="34" charset="0"/>
              </a:rPr>
              <a:t>215</a:t>
            </a:r>
            <a:r>
              <a:rPr lang="en-US" altLang="en-US" dirty="0">
                <a:latin typeface="Arial" panose="020B0604020202020204" pitchFamily="34" charset="0"/>
              </a:rPr>
              <a:t> </a:t>
            </a:r>
            <a:r>
              <a:rPr lang="ru-RU" altLang="en-US" dirty="0">
                <a:latin typeface="Arial" panose="020B0604020202020204" pitchFamily="34" charset="0"/>
              </a:rPr>
              <a:t>млн.; 2017 г. – </a:t>
            </a:r>
            <a:r>
              <a:rPr lang="en-US" altLang="en-US" dirty="0">
                <a:latin typeface="Arial" panose="020B0604020202020204" pitchFamily="34" charset="0"/>
              </a:rPr>
              <a:t>$</a:t>
            </a:r>
            <a:r>
              <a:rPr lang="ru-RU" altLang="en-US" dirty="0">
                <a:latin typeface="Arial" panose="020B0604020202020204" pitchFamily="34" charset="0"/>
              </a:rPr>
              <a:t>309 млн.).</a:t>
            </a:r>
          </a:p>
          <a:p>
            <a:pPr>
              <a:lnSpc>
                <a:spcPct val="90000"/>
              </a:lnSpc>
            </a:pPr>
            <a:r>
              <a:rPr lang="ru-RU" altLang="en-US" dirty="0">
                <a:latin typeface="Arial" panose="020B0604020202020204" pitchFamily="34" charset="0"/>
              </a:rPr>
              <a:t>Но и это уже не самый крупный проект, поскольку некоторые страны нацелились на тотальное секвенирование своего населения. </a:t>
            </a:r>
          </a:p>
          <a:p>
            <a:endParaRPr lang="ru-RU" dirty="0"/>
          </a:p>
        </p:txBody>
      </p:sp>
      <p:sp>
        <p:nvSpPr>
          <p:cNvPr id="4" name="Номер слайда 3"/>
          <p:cNvSpPr>
            <a:spLocks noGrp="1"/>
          </p:cNvSpPr>
          <p:nvPr>
            <p:ph type="sldNum" sz="quarter" idx="5"/>
          </p:nvPr>
        </p:nvSpPr>
        <p:spPr/>
        <p:txBody>
          <a:bodyPr/>
          <a:lstStyle/>
          <a:p>
            <a:fld id="{798B8C7B-525B-447E-A4DD-F89152D8D03A}" type="slidenum">
              <a:rPr lang="ru-RU" smtClean="0"/>
              <a:t>17</a:t>
            </a:fld>
            <a:endParaRPr lang="ru-RU"/>
          </a:p>
        </p:txBody>
      </p:sp>
    </p:spTree>
    <p:extLst>
      <p:ext uri="{BB962C8B-B14F-4D97-AF65-F5344CB8AC3E}">
        <p14:creationId xmlns:p14="http://schemas.microsoft.com/office/powerpoint/2010/main" val="2701590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192F5B-EB3D-4239-85C0-8505ED7797F9}" type="slidenum">
              <a:rPr lang="en-US" smtClean="0"/>
              <a:t>51</a:t>
            </a:fld>
            <a:endParaRPr lang="en-US"/>
          </a:p>
        </p:txBody>
      </p:sp>
    </p:spTree>
    <p:extLst>
      <p:ext uri="{BB962C8B-B14F-4D97-AF65-F5344CB8AC3E}">
        <p14:creationId xmlns:p14="http://schemas.microsoft.com/office/powerpoint/2010/main" val="1734097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BA96564-5D38-4C8F-AF10-961D68CE9770}"/>
              </a:ext>
            </a:extLst>
          </p:cNvPr>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p>
        </p:txBody>
      </p:sp>
      <p:sp>
        <p:nvSpPr>
          <p:cNvPr id="3" name="Подзаголовок 2">
            <a:extLst>
              <a:ext uri="{FF2B5EF4-FFF2-40B4-BE49-F238E27FC236}">
                <a16:creationId xmlns:a16="http://schemas.microsoft.com/office/drawing/2014/main" id="{53B3AD70-0A06-4293-BFCF-E7AFCD3E62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p>
        </p:txBody>
      </p:sp>
      <p:sp>
        <p:nvSpPr>
          <p:cNvPr id="4" name="Дата 3">
            <a:extLst>
              <a:ext uri="{FF2B5EF4-FFF2-40B4-BE49-F238E27FC236}">
                <a16:creationId xmlns:a16="http://schemas.microsoft.com/office/drawing/2014/main" id="{F8B97603-FD76-4309-A0B8-DA54286E1305}"/>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5" name="Нижний колонтитул 4">
            <a:extLst>
              <a:ext uri="{FF2B5EF4-FFF2-40B4-BE49-F238E27FC236}">
                <a16:creationId xmlns:a16="http://schemas.microsoft.com/office/drawing/2014/main" id="{0C551CC5-4C3B-439A-A497-8E6634494E2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1F93A52-3B1D-4DC9-93C6-1B07C53D8643}"/>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16171154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EA6A607-0E7D-47FA-A938-7F23F67B79AE}"/>
              </a:ext>
            </a:extLst>
          </p:cNvPr>
          <p:cNvSpPr>
            <a:spLocks noGrp="1"/>
          </p:cNvSpPr>
          <p:nvPr>
            <p:ph type="title"/>
          </p:nvPr>
        </p:nvSpPr>
        <p:spPr/>
        <p:txBody>
          <a:bodyPr/>
          <a:lstStyle/>
          <a:p>
            <a:r>
              <a:rPr lang="ru-RU"/>
              <a:t>Образец заголовка</a:t>
            </a:r>
          </a:p>
        </p:txBody>
      </p:sp>
      <p:sp>
        <p:nvSpPr>
          <p:cNvPr id="3" name="Вертикальный текст 2">
            <a:extLst>
              <a:ext uri="{FF2B5EF4-FFF2-40B4-BE49-F238E27FC236}">
                <a16:creationId xmlns:a16="http://schemas.microsoft.com/office/drawing/2014/main" id="{7888AC80-F421-49C3-A51E-AF3B7A53ABDF}"/>
              </a:ext>
            </a:extLst>
          </p:cNvPr>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804CDFD-B0D4-4F7F-9090-DD3CF4DF7AB8}"/>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5" name="Нижний колонтитул 4">
            <a:extLst>
              <a:ext uri="{FF2B5EF4-FFF2-40B4-BE49-F238E27FC236}">
                <a16:creationId xmlns:a16="http://schemas.microsoft.com/office/drawing/2014/main" id="{AB3D0B0F-0FBA-418F-86B0-EE2D24002357}"/>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092C116E-85C5-43D6-955F-19D4B9146CDA}"/>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41772445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a:extLst>
              <a:ext uri="{FF2B5EF4-FFF2-40B4-BE49-F238E27FC236}">
                <a16:creationId xmlns:a16="http://schemas.microsoft.com/office/drawing/2014/main" id="{07D1E873-F92E-486B-9980-E440A708CD8B}"/>
              </a:ext>
            </a:extLst>
          </p:cNvPr>
          <p:cNvSpPr>
            <a:spLocks noGrp="1"/>
          </p:cNvSpPr>
          <p:nvPr>
            <p:ph type="title" orient="vert"/>
          </p:nvPr>
        </p:nvSpPr>
        <p:spPr>
          <a:xfrm>
            <a:off x="8724900" y="365125"/>
            <a:ext cx="2628900" cy="5811838"/>
          </a:xfrm>
        </p:spPr>
        <p:txBody>
          <a:bodyPr vert="eaVert"/>
          <a:lstStyle/>
          <a:p>
            <a:r>
              <a:rPr lang="ru-RU"/>
              <a:t>Образец заголовка</a:t>
            </a:r>
          </a:p>
        </p:txBody>
      </p:sp>
      <p:sp>
        <p:nvSpPr>
          <p:cNvPr id="3" name="Вертикальный текст 2">
            <a:extLst>
              <a:ext uri="{FF2B5EF4-FFF2-40B4-BE49-F238E27FC236}">
                <a16:creationId xmlns:a16="http://schemas.microsoft.com/office/drawing/2014/main" id="{FA33139B-0314-4301-8661-F53439E19D1F}"/>
              </a:ext>
            </a:extLst>
          </p:cNvPr>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14131423-984F-4123-902B-018122CB07A2}"/>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5" name="Нижний колонтитул 4">
            <a:extLst>
              <a:ext uri="{FF2B5EF4-FFF2-40B4-BE49-F238E27FC236}">
                <a16:creationId xmlns:a16="http://schemas.microsoft.com/office/drawing/2014/main" id="{0B9D7B40-B24E-4D8C-89C7-434B18E04DC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4D5627CB-AF24-4BC5-9091-3355FABEFADB}"/>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2550070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8F7E5F8-5E25-41A9-8C3D-DC00C155D25C}"/>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24C2FF8A-F8B0-4150-941C-2DB2B3CCAA0F}"/>
              </a:ext>
            </a:extLst>
          </p:cNvPr>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A4F56D58-F69B-45EF-9A38-894D4D431F28}"/>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5" name="Нижний колонтитул 4">
            <a:extLst>
              <a:ext uri="{FF2B5EF4-FFF2-40B4-BE49-F238E27FC236}">
                <a16:creationId xmlns:a16="http://schemas.microsoft.com/office/drawing/2014/main" id="{0E8AB4D8-60C3-4ADA-8C02-72E71DDEC782}"/>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8BBC2B49-4734-448B-844B-68E32887FB81}"/>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4012700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06C48C8-A3D0-4A59-A837-00601467CEC5}"/>
              </a:ext>
            </a:extLst>
          </p:cNvPr>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p>
        </p:txBody>
      </p:sp>
      <p:sp>
        <p:nvSpPr>
          <p:cNvPr id="3" name="Текст 2">
            <a:extLst>
              <a:ext uri="{FF2B5EF4-FFF2-40B4-BE49-F238E27FC236}">
                <a16:creationId xmlns:a16="http://schemas.microsoft.com/office/drawing/2014/main" id="{C6F931F0-A0BF-4510-9DDE-83BC8F08EA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a16="http://schemas.microsoft.com/office/drawing/2014/main" id="{E9C532CA-5EC9-49A2-AEE3-5AB19B039924}"/>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5" name="Нижний колонтитул 4">
            <a:extLst>
              <a:ext uri="{FF2B5EF4-FFF2-40B4-BE49-F238E27FC236}">
                <a16:creationId xmlns:a16="http://schemas.microsoft.com/office/drawing/2014/main" id="{F4181ABF-A8B2-4E0C-940E-B1C7381C54FD}"/>
              </a:ext>
            </a:extLst>
          </p:cNvPr>
          <p:cNvSpPr>
            <a:spLocks noGrp="1"/>
          </p:cNvSpPr>
          <p:nvPr>
            <p:ph type="ftr" sz="quarter" idx="11"/>
          </p:nvPr>
        </p:nvSpPr>
        <p:spPr/>
        <p:txBody>
          <a:bodyPr/>
          <a:lstStyle/>
          <a:p>
            <a:endParaRPr lang="ru-RU"/>
          </a:p>
        </p:txBody>
      </p:sp>
      <p:sp>
        <p:nvSpPr>
          <p:cNvPr id="6" name="Номер слайда 5">
            <a:extLst>
              <a:ext uri="{FF2B5EF4-FFF2-40B4-BE49-F238E27FC236}">
                <a16:creationId xmlns:a16="http://schemas.microsoft.com/office/drawing/2014/main" id="{9A89A332-5FF8-4C79-87DD-202462B3DBB8}"/>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490756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CBDCB57-ED29-45A0-8E10-71DEC488A698}"/>
              </a:ext>
            </a:extLst>
          </p:cNvPr>
          <p:cNvSpPr>
            <a:spLocks noGrp="1"/>
          </p:cNvSpPr>
          <p:nvPr>
            <p:ph type="title"/>
          </p:nvPr>
        </p:nvSpPr>
        <p:spPr/>
        <p:txBody>
          <a:bodyPr/>
          <a:lstStyle/>
          <a:p>
            <a:r>
              <a:rPr lang="ru-RU"/>
              <a:t>Образец заголовка</a:t>
            </a:r>
          </a:p>
        </p:txBody>
      </p:sp>
      <p:sp>
        <p:nvSpPr>
          <p:cNvPr id="3" name="Объект 2">
            <a:extLst>
              <a:ext uri="{FF2B5EF4-FFF2-40B4-BE49-F238E27FC236}">
                <a16:creationId xmlns:a16="http://schemas.microsoft.com/office/drawing/2014/main" id="{30760CF3-8071-4BC0-99AD-D063672B02DB}"/>
              </a:ext>
            </a:extLst>
          </p:cNvPr>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Объект 3">
            <a:extLst>
              <a:ext uri="{FF2B5EF4-FFF2-40B4-BE49-F238E27FC236}">
                <a16:creationId xmlns:a16="http://schemas.microsoft.com/office/drawing/2014/main" id="{930D694D-DF89-4950-B2EA-20BDBC215673}"/>
              </a:ext>
            </a:extLst>
          </p:cNvPr>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4">
            <a:extLst>
              <a:ext uri="{FF2B5EF4-FFF2-40B4-BE49-F238E27FC236}">
                <a16:creationId xmlns:a16="http://schemas.microsoft.com/office/drawing/2014/main" id="{B6AFBA08-8259-4CC0-883F-E3679DF65DA4}"/>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6" name="Нижний колонтитул 5">
            <a:extLst>
              <a:ext uri="{FF2B5EF4-FFF2-40B4-BE49-F238E27FC236}">
                <a16:creationId xmlns:a16="http://schemas.microsoft.com/office/drawing/2014/main" id="{93F04BA0-8F30-47CC-A9F7-53F572E81296}"/>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33A1670C-465E-4C8E-9891-19EA8301A998}"/>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23166508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5EC105-4D71-4BD0-9EE8-EF78865B8D1A}"/>
              </a:ext>
            </a:extLst>
          </p:cNvPr>
          <p:cNvSpPr>
            <a:spLocks noGrp="1"/>
          </p:cNvSpPr>
          <p:nvPr>
            <p:ph type="title"/>
          </p:nvPr>
        </p:nvSpPr>
        <p:spPr>
          <a:xfrm>
            <a:off x="839788" y="365125"/>
            <a:ext cx="10515600" cy="1325563"/>
          </a:xfrm>
        </p:spPr>
        <p:txBody>
          <a:bodyPr/>
          <a:lstStyle/>
          <a:p>
            <a:r>
              <a:rPr lang="ru-RU"/>
              <a:t>Образец заголовка</a:t>
            </a:r>
          </a:p>
        </p:txBody>
      </p:sp>
      <p:sp>
        <p:nvSpPr>
          <p:cNvPr id="3" name="Текст 2">
            <a:extLst>
              <a:ext uri="{FF2B5EF4-FFF2-40B4-BE49-F238E27FC236}">
                <a16:creationId xmlns:a16="http://schemas.microsoft.com/office/drawing/2014/main" id="{E70EE0D3-F55D-4A1D-99F8-DA29DAAF7F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a:extLst>
              <a:ext uri="{FF2B5EF4-FFF2-40B4-BE49-F238E27FC236}">
                <a16:creationId xmlns:a16="http://schemas.microsoft.com/office/drawing/2014/main" id="{4D9E4C8C-34E3-4FD8-A138-CBC70AD56F38}"/>
              </a:ext>
            </a:extLst>
          </p:cNvPr>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a:extLst>
              <a:ext uri="{FF2B5EF4-FFF2-40B4-BE49-F238E27FC236}">
                <a16:creationId xmlns:a16="http://schemas.microsoft.com/office/drawing/2014/main" id="{890F6F26-2969-400D-A3C5-559E410122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a:extLst>
              <a:ext uri="{FF2B5EF4-FFF2-40B4-BE49-F238E27FC236}">
                <a16:creationId xmlns:a16="http://schemas.microsoft.com/office/drawing/2014/main" id="{AD02148B-FC33-4889-8463-9A1A0A38F23D}"/>
              </a:ext>
            </a:extLst>
          </p:cNvPr>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6">
            <a:extLst>
              <a:ext uri="{FF2B5EF4-FFF2-40B4-BE49-F238E27FC236}">
                <a16:creationId xmlns:a16="http://schemas.microsoft.com/office/drawing/2014/main" id="{56665A4D-20DC-4F56-9B8A-4E5D58C87F1E}"/>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8" name="Нижний колонтитул 7">
            <a:extLst>
              <a:ext uri="{FF2B5EF4-FFF2-40B4-BE49-F238E27FC236}">
                <a16:creationId xmlns:a16="http://schemas.microsoft.com/office/drawing/2014/main" id="{58D15767-B90D-426C-9F7A-46325B72F56A}"/>
              </a:ext>
            </a:extLst>
          </p:cNvPr>
          <p:cNvSpPr>
            <a:spLocks noGrp="1"/>
          </p:cNvSpPr>
          <p:nvPr>
            <p:ph type="ftr" sz="quarter" idx="11"/>
          </p:nvPr>
        </p:nvSpPr>
        <p:spPr/>
        <p:txBody>
          <a:bodyPr/>
          <a:lstStyle/>
          <a:p>
            <a:endParaRPr lang="ru-RU"/>
          </a:p>
        </p:txBody>
      </p:sp>
      <p:sp>
        <p:nvSpPr>
          <p:cNvPr id="9" name="Номер слайда 8">
            <a:extLst>
              <a:ext uri="{FF2B5EF4-FFF2-40B4-BE49-F238E27FC236}">
                <a16:creationId xmlns:a16="http://schemas.microsoft.com/office/drawing/2014/main" id="{1DED329A-48BE-4822-B29A-8221CD98532B}"/>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4184728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9CBE753-356D-41EB-A4D2-E2AACFEB33B2}"/>
              </a:ext>
            </a:extLst>
          </p:cNvPr>
          <p:cNvSpPr>
            <a:spLocks noGrp="1"/>
          </p:cNvSpPr>
          <p:nvPr>
            <p:ph type="title"/>
          </p:nvPr>
        </p:nvSpPr>
        <p:spPr/>
        <p:txBody>
          <a:bodyPr/>
          <a:lstStyle/>
          <a:p>
            <a:r>
              <a:rPr lang="ru-RU"/>
              <a:t>Образец заголовка</a:t>
            </a:r>
          </a:p>
        </p:txBody>
      </p:sp>
      <p:sp>
        <p:nvSpPr>
          <p:cNvPr id="3" name="Дата 2">
            <a:extLst>
              <a:ext uri="{FF2B5EF4-FFF2-40B4-BE49-F238E27FC236}">
                <a16:creationId xmlns:a16="http://schemas.microsoft.com/office/drawing/2014/main" id="{2D3134FB-781D-4BEA-A4CD-0297032426D4}"/>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4" name="Нижний колонтитул 3">
            <a:extLst>
              <a:ext uri="{FF2B5EF4-FFF2-40B4-BE49-F238E27FC236}">
                <a16:creationId xmlns:a16="http://schemas.microsoft.com/office/drawing/2014/main" id="{869EF41E-D6F6-4940-B9C4-76D149EB80BB}"/>
              </a:ext>
            </a:extLst>
          </p:cNvPr>
          <p:cNvSpPr>
            <a:spLocks noGrp="1"/>
          </p:cNvSpPr>
          <p:nvPr>
            <p:ph type="ftr" sz="quarter" idx="11"/>
          </p:nvPr>
        </p:nvSpPr>
        <p:spPr/>
        <p:txBody>
          <a:bodyPr/>
          <a:lstStyle/>
          <a:p>
            <a:endParaRPr lang="ru-RU"/>
          </a:p>
        </p:txBody>
      </p:sp>
      <p:sp>
        <p:nvSpPr>
          <p:cNvPr id="5" name="Номер слайда 4">
            <a:extLst>
              <a:ext uri="{FF2B5EF4-FFF2-40B4-BE49-F238E27FC236}">
                <a16:creationId xmlns:a16="http://schemas.microsoft.com/office/drawing/2014/main" id="{D0445DF6-80E0-4828-B917-F435C1B75FB0}"/>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3778328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a:extLst>
              <a:ext uri="{FF2B5EF4-FFF2-40B4-BE49-F238E27FC236}">
                <a16:creationId xmlns:a16="http://schemas.microsoft.com/office/drawing/2014/main" id="{085FD5B7-51A1-449B-BEDD-47DCC9403883}"/>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3" name="Нижний колонтитул 2">
            <a:extLst>
              <a:ext uri="{FF2B5EF4-FFF2-40B4-BE49-F238E27FC236}">
                <a16:creationId xmlns:a16="http://schemas.microsoft.com/office/drawing/2014/main" id="{8D20219D-D203-42FA-B805-38C00CCD8E6F}"/>
              </a:ext>
            </a:extLst>
          </p:cNvPr>
          <p:cNvSpPr>
            <a:spLocks noGrp="1"/>
          </p:cNvSpPr>
          <p:nvPr>
            <p:ph type="ftr" sz="quarter" idx="11"/>
          </p:nvPr>
        </p:nvSpPr>
        <p:spPr/>
        <p:txBody>
          <a:bodyPr/>
          <a:lstStyle/>
          <a:p>
            <a:endParaRPr lang="ru-RU"/>
          </a:p>
        </p:txBody>
      </p:sp>
      <p:sp>
        <p:nvSpPr>
          <p:cNvPr id="4" name="Номер слайда 3">
            <a:extLst>
              <a:ext uri="{FF2B5EF4-FFF2-40B4-BE49-F238E27FC236}">
                <a16:creationId xmlns:a16="http://schemas.microsoft.com/office/drawing/2014/main" id="{C6FFCA4D-4852-47A3-A04A-2A204C2EB01D}"/>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1040495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34F288B-64C6-4B23-BB35-634E984207B1}"/>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Объект 2">
            <a:extLst>
              <a:ext uri="{FF2B5EF4-FFF2-40B4-BE49-F238E27FC236}">
                <a16:creationId xmlns:a16="http://schemas.microsoft.com/office/drawing/2014/main" id="{79C6C76A-76AD-4B58-9CC1-1A49FF35ED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a:extLst>
              <a:ext uri="{FF2B5EF4-FFF2-40B4-BE49-F238E27FC236}">
                <a16:creationId xmlns:a16="http://schemas.microsoft.com/office/drawing/2014/main" id="{4E538122-4EF3-4148-965C-A64F8BB18F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2D0D4FD-8226-4347-B0C1-5BE4207454BB}"/>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6" name="Нижний колонтитул 5">
            <a:extLst>
              <a:ext uri="{FF2B5EF4-FFF2-40B4-BE49-F238E27FC236}">
                <a16:creationId xmlns:a16="http://schemas.microsoft.com/office/drawing/2014/main" id="{4612C8DC-A357-437A-9D18-B6F79BD12D32}"/>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C50BCCB6-92C1-4569-982E-53DD105FC9BC}"/>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25960656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796A933F-5042-42D7-B9B2-2A9CFE3B05DA}"/>
              </a:ext>
            </a:extLst>
          </p:cNvPr>
          <p:cNvSpPr>
            <a:spLocks noGrp="1"/>
          </p:cNvSpPr>
          <p:nvPr>
            <p:ph type="title"/>
          </p:nvPr>
        </p:nvSpPr>
        <p:spPr>
          <a:xfrm>
            <a:off x="839788" y="457200"/>
            <a:ext cx="3932237" cy="1600200"/>
          </a:xfrm>
        </p:spPr>
        <p:txBody>
          <a:bodyPr anchor="b"/>
          <a:lstStyle>
            <a:lvl1pPr>
              <a:defRPr sz="3200"/>
            </a:lvl1pPr>
          </a:lstStyle>
          <a:p>
            <a:r>
              <a:rPr lang="ru-RU"/>
              <a:t>Образец заголовка</a:t>
            </a:r>
          </a:p>
        </p:txBody>
      </p:sp>
      <p:sp>
        <p:nvSpPr>
          <p:cNvPr id="3" name="Рисунок 2">
            <a:extLst>
              <a:ext uri="{FF2B5EF4-FFF2-40B4-BE49-F238E27FC236}">
                <a16:creationId xmlns:a16="http://schemas.microsoft.com/office/drawing/2014/main" id="{2D6792E3-4648-4483-AE5C-0B66120D90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Текст 3">
            <a:extLst>
              <a:ext uri="{FF2B5EF4-FFF2-40B4-BE49-F238E27FC236}">
                <a16:creationId xmlns:a16="http://schemas.microsoft.com/office/drawing/2014/main" id="{5732266C-AD46-4E86-871E-9113E8F86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a:extLst>
              <a:ext uri="{FF2B5EF4-FFF2-40B4-BE49-F238E27FC236}">
                <a16:creationId xmlns:a16="http://schemas.microsoft.com/office/drawing/2014/main" id="{01A3962C-CBCD-4D5D-B644-7F0B9EFA5EC0}"/>
              </a:ext>
            </a:extLst>
          </p:cNvPr>
          <p:cNvSpPr>
            <a:spLocks noGrp="1"/>
          </p:cNvSpPr>
          <p:nvPr>
            <p:ph type="dt" sz="half" idx="10"/>
          </p:nvPr>
        </p:nvSpPr>
        <p:spPr/>
        <p:txBody>
          <a:bodyPr/>
          <a:lstStyle/>
          <a:p>
            <a:fld id="{E0E95DAA-4FCE-4B94-A5BA-1655D1891F9B}" type="datetimeFigureOut">
              <a:rPr lang="ru-RU" smtClean="0"/>
              <a:t>09.07.2020</a:t>
            </a:fld>
            <a:endParaRPr lang="ru-RU"/>
          </a:p>
        </p:txBody>
      </p:sp>
      <p:sp>
        <p:nvSpPr>
          <p:cNvPr id="6" name="Нижний колонтитул 5">
            <a:extLst>
              <a:ext uri="{FF2B5EF4-FFF2-40B4-BE49-F238E27FC236}">
                <a16:creationId xmlns:a16="http://schemas.microsoft.com/office/drawing/2014/main" id="{81045F11-FE59-4CA4-B9C2-665B5749C7ED}"/>
              </a:ext>
            </a:extLst>
          </p:cNvPr>
          <p:cNvSpPr>
            <a:spLocks noGrp="1"/>
          </p:cNvSpPr>
          <p:nvPr>
            <p:ph type="ftr" sz="quarter" idx="11"/>
          </p:nvPr>
        </p:nvSpPr>
        <p:spPr/>
        <p:txBody>
          <a:bodyPr/>
          <a:lstStyle/>
          <a:p>
            <a:endParaRPr lang="ru-RU"/>
          </a:p>
        </p:txBody>
      </p:sp>
      <p:sp>
        <p:nvSpPr>
          <p:cNvPr id="7" name="Номер слайда 6">
            <a:extLst>
              <a:ext uri="{FF2B5EF4-FFF2-40B4-BE49-F238E27FC236}">
                <a16:creationId xmlns:a16="http://schemas.microsoft.com/office/drawing/2014/main" id="{BAC5264D-5A04-4285-A948-7C571874E8BA}"/>
              </a:ext>
            </a:extLst>
          </p:cNvPr>
          <p:cNvSpPr>
            <a:spLocks noGrp="1"/>
          </p:cNvSpPr>
          <p:nvPr>
            <p:ph type="sldNum" sz="quarter" idx="12"/>
          </p:nvPr>
        </p:nvSpPr>
        <p:spPr/>
        <p:txBody>
          <a:bodyPr/>
          <a:lstStyle/>
          <a:p>
            <a:fld id="{CA0E0847-B4CC-47EC-B6B2-A33BA390289B}" type="slidenum">
              <a:rPr lang="ru-RU" smtClean="0"/>
              <a:t>‹#›</a:t>
            </a:fld>
            <a:endParaRPr lang="ru-RU"/>
          </a:p>
        </p:txBody>
      </p:sp>
    </p:spTree>
    <p:extLst>
      <p:ext uri="{BB962C8B-B14F-4D97-AF65-F5344CB8AC3E}">
        <p14:creationId xmlns:p14="http://schemas.microsoft.com/office/powerpoint/2010/main" val="3352782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F687132-C836-4E4D-85DA-B36ADD667F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p>
        </p:txBody>
      </p:sp>
      <p:sp>
        <p:nvSpPr>
          <p:cNvPr id="3" name="Текст 2">
            <a:extLst>
              <a:ext uri="{FF2B5EF4-FFF2-40B4-BE49-F238E27FC236}">
                <a16:creationId xmlns:a16="http://schemas.microsoft.com/office/drawing/2014/main" id="{C5DA43D9-29D9-4190-8C4A-13DD131312F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a16="http://schemas.microsoft.com/office/drawing/2014/main" id="{B282EF76-8E33-43A4-8738-96E8647B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E95DAA-4FCE-4B94-A5BA-1655D1891F9B}" type="datetimeFigureOut">
              <a:rPr lang="ru-RU" smtClean="0"/>
              <a:t>09.07.2020</a:t>
            </a:fld>
            <a:endParaRPr lang="ru-RU"/>
          </a:p>
        </p:txBody>
      </p:sp>
      <p:sp>
        <p:nvSpPr>
          <p:cNvPr id="5" name="Нижний колонтитул 4">
            <a:extLst>
              <a:ext uri="{FF2B5EF4-FFF2-40B4-BE49-F238E27FC236}">
                <a16:creationId xmlns:a16="http://schemas.microsoft.com/office/drawing/2014/main" id="{65CC457B-9BE0-4C6F-AA6E-A0197C8FD8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Номер слайда 5">
            <a:extLst>
              <a:ext uri="{FF2B5EF4-FFF2-40B4-BE49-F238E27FC236}">
                <a16:creationId xmlns:a16="http://schemas.microsoft.com/office/drawing/2014/main" id="{3FEB3927-32E7-4574-AE75-882CD001F9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E0847-B4CC-47EC-B6B2-A33BA390289B}" type="slidenum">
              <a:rPr lang="ru-RU" smtClean="0"/>
              <a:t>‹#›</a:t>
            </a:fld>
            <a:endParaRPr lang="ru-RU"/>
          </a:p>
        </p:txBody>
      </p:sp>
    </p:spTree>
    <p:extLst>
      <p:ext uri="{BB962C8B-B14F-4D97-AF65-F5344CB8AC3E}">
        <p14:creationId xmlns:p14="http://schemas.microsoft.com/office/powerpoint/2010/main" val="27264830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images.google.ru/imgres?imgurl=http://www.wzw.tum.de/gene-quantification/qpcr2004/logo-roche.gif&amp;imgrefurl=http://www.wzw.tum.de/gene-quantification/qpcr2004/companies.html&amp;h=236&amp;w=456&amp;sz=20&amp;hl=ru&amp;start=1&amp;tbnid=tJXrzWc_QI576M:&amp;tbnh=66&amp;tbnw=128&amp;prev=/images%3Fq%3DRoche%2BApplied%2BScience%2Blogo%26gbv%3D2%26svnum%3D10%26hl%3Dru%26newwindow%3D1%26sa%3DG" TargetMode="External"/><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jpeg"/><Relationship Id="rId5" Type="http://schemas.openxmlformats.org/officeDocument/2006/relationships/hyperlink" Target="http://images.google.ru/imgres?imgurl=http://genomics.xprize.org/assets/img/img_teams_logo_454.gif&amp;imgrefurl=http://genomics.xprize.org/teams/team_454.html&amp;h=43&amp;w=147&amp;sz=1&amp;hl=ru&amp;start=74&amp;um=1&amp;tbnid=imE1_M3RTTU8eM:&amp;tbnh=28&amp;tbnw=95&amp;prev=/images%3Fq%3D454%2BLife%2BSciences%2Blogo%26start%3D60%26ndsp%3D20%26svnum%3D10%26um%3D1%26hl%3Dru%26newwindow%3D1%26sa%3DN" TargetMode="Externa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wmf"/><Relationship Id="rId1" Type="http://schemas.openxmlformats.org/officeDocument/2006/relationships/slideLayout" Target="../slideLayouts/slideLayout7.xml"/><Relationship Id="rId6" Type="http://schemas.openxmlformats.org/officeDocument/2006/relationships/hyperlink" Target="https://www.illumina.com/systems/sequencing-platforms.html"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7.png"/><Relationship Id="rId7" Type="http://schemas.openxmlformats.org/officeDocument/2006/relationships/hyperlink" Target="https://www.veritasgenetics.com/mygenome" TargetMode="External"/><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www.dantelabs.com/products/whole-genome-sequencing" TargetMode="External"/><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4.png"/><Relationship Id="rId3" Type="http://schemas.openxmlformats.org/officeDocument/2006/relationships/image" Target="../media/image31.jpe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3.png"/><Relationship Id="rId2" Type="http://schemas.openxmlformats.org/officeDocument/2006/relationships/image" Target="../media/image30.png"/><Relationship Id="rId16"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29.png"/><Relationship Id="rId10" Type="http://schemas.openxmlformats.org/officeDocument/2006/relationships/image" Target="../media/image37.png"/><Relationship Id="rId4" Type="http://schemas.openxmlformats.org/officeDocument/2006/relationships/image" Target="../media/image16.wmf"/><Relationship Id="rId9" Type="http://schemas.openxmlformats.org/officeDocument/2006/relationships/image" Target="../media/image36.wmf"/><Relationship Id="rId14" Type="http://schemas.openxmlformats.org/officeDocument/2006/relationships/image" Target="../media/image41.jpe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6.png"/><Relationship Id="rId7" Type="http://schemas.openxmlformats.org/officeDocument/2006/relationships/image" Target="../media/image40.png"/><Relationship Id="rId12" Type="http://schemas.openxmlformats.org/officeDocument/2006/relationships/image" Target="../media/image54.png"/><Relationship Id="rId2" Type="http://schemas.openxmlformats.org/officeDocument/2006/relationships/image" Target="../media/image45.png"/><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image" Target="../media/image53.png"/><Relationship Id="rId5" Type="http://schemas.openxmlformats.org/officeDocument/2006/relationships/image" Target="../media/image48.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7.png"/><Relationship Id="rId9" Type="http://schemas.openxmlformats.org/officeDocument/2006/relationships/image" Target="../media/image51.pn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hyperlink" Target="http://www.presstv.com/Detail/2016/09/22/485893/China-national-gene-ban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7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6.xml"/><Relationship Id="rId4" Type="http://schemas.openxmlformats.org/officeDocument/2006/relationships/image" Target="../media/image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7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6.xml"/><Relationship Id="rId4" Type="http://schemas.openxmlformats.org/officeDocument/2006/relationships/image" Target="../media/image10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Заголовок 1">
            <a:extLst>
              <a:ext uri="{FF2B5EF4-FFF2-40B4-BE49-F238E27FC236}">
                <a16:creationId xmlns:a16="http://schemas.microsoft.com/office/drawing/2014/main" id="{A7D62BF2-DC84-4979-B92E-53A828BB1C1F}"/>
              </a:ext>
            </a:extLst>
          </p:cNvPr>
          <p:cNvSpPr>
            <a:spLocks noGrp="1"/>
          </p:cNvSpPr>
          <p:nvPr>
            <p:ph type="ctrTitle"/>
          </p:nvPr>
        </p:nvSpPr>
        <p:spPr>
          <a:xfrm>
            <a:off x="1524003" y="1999615"/>
            <a:ext cx="9144000" cy="2764028"/>
          </a:xfrm>
        </p:spPr>
        <p:txBody>
          <a:bodyPr anchor="ctr">
            <a:normAutofit/>
          </a:bodyPr>
          <a:lstStyle/>
          <a:p>
            <a:r>
              <a:rPr lang="ru-RU" sz="7200"/>
              <a:t>Обзор технологий секвенирования ДНК</a:t>
            </a:r>
          </a:p>
        </p:txBody>
      </p:sp>
      <p:sp>
        <p:nvSpPr>
          <p:cNvPr id="3" name="Подзаголовок 2">
            <a:extLst>
              <a:ext uri="{FF2B5EF4-FFF2-40B4-BE49-F238E27FC236}">
                <a16:creationId xmlns:a16="http://schemas.microsoft.com/office/drawing/2014/main" id="{F01854EB-E5B1-4815-BA1B-B7939C278EEB}"/>
              </a:ext>
            </a:extLst>
          </p:cNvPr>
          <p:cNvSpPr>
            <a:spLocks noGrp="1"/>
          </p:cNvSpPr>
          <p:nvPr>
            <p:ph type="subTitle" idx="1"/>
          </p:nvPr>
        </p:nvSpPr>
        <p:spPr>
          <a:xfrm>
            <a:off x="1966912" y="5645150"/>
            <a:ext cx="8258176" cy="631825"/>
          </a:xfrm>
        </p:spPr>
        <p:txBody>
          <a:bodyPr anchor="ctr">
            <a:normAutofit/>
          </a:bodyPr>
          <a:lstStyle/>
          <a:p>
            <a:endParaRPr lang="ru-RU" sz="2800"/>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4811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9561B11-DD7B-4393-8431-7C78D0C1BB1E}"/>
              </a:ext>
            </a:extLst>
          </p:cNvPr>
          <p:cNvPicPr>
            <a:picLocks noChangeAspect="1"/>
          </p:cNvPicPr>
          <p:nvPr/>
        </p:nvPicPr>
        <p:blipFill>
          <a:blip r:embed="rId2"/>
          <a:stretch>
            <a:fillRect/>
          </a:stretch>
        </p:blipFill>
        <p:spPr>
          <a:xfrm>
            <a:off x="1528067" y="0"/>
            <a:ext cx="9135865" cy="6858000"/>
          </a:xfrm>
          <a:prstGeom prst="rect">
            <a:avLst/>
          </a:prstGeom>
        </p:spPr>
      </p:pic>
    </p:spTree>
    <p:extLst>
      <p:ext uri="{BB962C8B-B14F-4D97-AF65-F5344CB8AC3E}">
        <p14:creationId xmlns:p14="http://schemas.microsoft.com/office/powerpoint/2010/main" val="298364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8D79D64D-818E-4E20-8D6E-8655B5ED043B}"/>
              </a:ext>
            </a:extLst>
          </p:cNvPr>
          <p:cNvPicPr>
            <a:picLocks noChangeAspect="1"/>
          </p:cNvPicPr>
          <p:nvPr/>
        </p:nvPicPr>
        <p:blipFill>
          <a:blip r:embed="rId2"/>
          <a:stretch>
            <a:fillRect/>
          </a:stretch>
        </p:blipFill>
        <p:spPr>
          <a:xfrm>
            <a:off x="1536246" y="0"/>
            <a:ext cx="9119507" cy="6858000"/>
          </a:xfrm>
          <a:prstGeom prst="rect">
            <a:avLst/>
          </a:prstGeom>
        </p:spPr>
      </p:pic>
    </p:spTree>
    <p:extLst>
      <p:ext uri="{BB962C8B-B14F-4D97-AF65-F5344CB8AC3E}">
        <p14:creationId xmlns:p14="http://schemas.microsoft.com/office/powerpoint/2010/main" val="1382669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FB158A5-46FF-459D-9985-233EC7A312C7}"/>
              </a:ext>
            </a:extLst>
          </p:cNvPr>
          <p:cNvPicPr>
            <a:picLocks noChangeAspect="1"/>
          </p:cNvPicPr>
          <p:nvPr/>
        </p:nvPicPr>
        <p:blipFill>
          <a:blip r:embed="rId2"/>
          <a:stretch>
            <a:fillRect/>
          </a:stretch>
        </p:blipFill>
        <p:spPr>
          <a:xfrm>
            <a:off x="1504767" y="0"/>
            <a:ext cx="9182466" cy="6858000"/>
          </a:xfrm>
          <a:prstGeom prst="rect">
            <a:avLst/>
          </a:prstGeom>
        </p:spPr>
      </p:pic>
    </p:spTree>
    <p:extLst>
      <p:ext uri="{BB962C8B-B14F-4D97-AF65-F5344CB8AC3E}">
        <p14:creationId xmlns:p14="http://schemas.microsoft.com/office/powerpoint/2010/main" val="687336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989FF5BE-B7C2-4C24-892F-56705D71BFB7}"/>
              </a:ext>
            </a:extLst>
          </p:cNvPr>
          <p:cNvPicPr>
            <a:picLocks noChangeAspect="1"/>
          </p:cNvPicPr>
          <p:nvPr/>
        </p:nvPicPr>
        <p:blipFill>
          <a:blip r:embed="rId2"/>
          <a:stretch>
            <a:fillRect/>
          </a:stretch>
        </p:blipFill>
        <p:spPr>
          <a:xfrm>
            <a:off x="1581329" y="0"/>
            <a:ext cx="9029341" cy="6857999"/>
          </a:xfrm>
          <a:prstGeom prst="rect">
            <a:avLst/>
          </a:prstGeom>
        </p:spPr>
      </p:pic>
    </p:spTree>
    <p:extLst>
      <p:ext uri="{BB962C8B-B14F-4D97-AF65-F5344CB8AC3E}">
        <p14:creationId xmlns:p14="http://schemas.microsoft.com/office/powerpoint/2010/main" val="1134678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A6C6F56-9B71-44ED-989A-7CD199105065}"/>
              </a:ext>
            </a:extLst>
          </p:cNvPr>
          <p:cNvSpPr>
            <a:spLocks/>
          </p:cNvSpPr>
          <p:nvPr/>
        </p:nvSpPr>
        <p:spPr bwMode="auto">
          <a:xfrm>
            <a:off x="2284413" y="314325"/>
            <a:ext cx="822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dirty="0">
                <a:solidFill>
                  <a:srgbClr val="611C13"/>
                </a:solidFill>
                <a:latin typeface="Times New Roman" panose="02020603050405020304" pitchFamily="18" charset="0"/>
                <a:cs typeface="Times New Roman" panose="02020603050405020304" pitchFamily="18" charset="0"/>
              </a:rPr>
              <a:t>Первый геномный </a:t>
            </a:r>
            <a:r>
              <a:rPr lang="ru-RU" altLang="en-US" sz="2800" dirty="0" err="1">
                <a:solidFill>
                  <a:srgbClr val="611C13"/>
                </a:solidFill>
                <a:latin typeface="Times New Roman" panose="02020603050405020304" pitchFamily="18" charset="0"/>
                <a:cs typeface="Times New Roman" panose="02020603050405020304" pitchFamily="18" charset="0"/>
              </a:rPr>
              <a:t>секвенатор</a:t>
            </a:r>
            <a:endParaRPr lang="ru-RU" altLang="en-US" sz="2800" dirty="0">
              <a:solidFill>
                <a:srgbClr val="611C13"/>
              </a:solidFill>
              <a:latin typeface="Times New Roman" panose="02020603050405020304" pitchFamily="18" charset="0"/>
              <a:cs typeface="Times New Roman" panose="02020603050405020304" pitchFamily="18" charset="0"/>
            </a:endParaRPr>
          </a:p>
        </p:txBody>
      </p:sp>
      <p:pic>
        <p:nvPicPr>
          <p:cNvPr id="3" name="Picture 5">
            <a:extLst>
              <a:ext uri="{FF2B5EF4-FFF2-40B4-BE49-F238E27FC236}">
                <a16:creationId xmlns:a16="http://schemas.microsoft.com/office/drawing/2014/main" id="{D35D1DE3-A72C-4F10-A347-2BF321201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638" y="1787525"/>
            <a:ext cx="3887787" cy="3719513"/>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7">
            <a:extLst>
              <a:ext uri="{FF2B5EF4-FFF2-40B4-BE49-F238E27FC236}">
                <a16:creationId xmlns:a16="http://schemas.microsoft.com/office/drawing/2014/main" id="{1CEB12EF-7D6D-41A8-9C7A-4DA318EC7360}"/>
              </a:ext>
            </a:extLst>
          </p:cNvPr>
          <p:cNvSpPr txBox="1">
            <a:spLocks noChangeArrowheads="1"/>
          </p:cNvSpPr>
          <p:nvPr/>
        </p:nvSpPr>
        <p:spPr bwMode="auto">
          <a:xfrm>
            <a:off x="4302125" y="898525"/>
            <a:ext cx="4268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ru-RU" sz="2000"/>
              <a:t>GS 20 System</a:t>
            </a:r>
            <a:endParaRPr lang="ru-RU" altLang="ru-RU" sz="2000"/>
          </a:p>
        </p:txBody>
      </p:sp>
      <p:pic>
        <p:nvPicPr>
          <p:cNvPr id="5" name="Picture 5" descr="logo-roche">
            <a:hlinkClick r:id="rId3"/>
            <a:extLst>
              <a:ext uri="{FF2B5EF4-FFF2-40B4-BE49-F238E27FC236}">
                <a16:creationId xmlns:a16="http://schemas.microsoft.com/office/drawing/2014/main" id="{50FBA439-0FCF-4A64-BF93-E128FA9B7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825" y="206375"/>
            <a:ext cx="936625"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descr="img_teams_logo_454">
            <a:hlinkClick r:id="rId5"/>
            <a:extLst>
              <a:ext uri="{FF2B5EF4-FFF2-40B4-BE49-F238E27FC236}">
                <a16:creationId xmlns:a16="http://schemas.microsoft.com/office/drawing/2014/main" id="{63128E49-CCF6-48B7-8A3C-60D5884F7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66313" y="227013"/>
            <a:ext cx="1009650" cy="298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10">
            <a:extLst>
              <a:ext uri="{FF2B5EF4-FFF2-40B4-BE49-F238E27FC236}">
                <a16:creationId xmlns:a16="http://schemas.microsoft.com/office/drawing/2014/main" id="{B75B2404-1FA2-4706-BCD1-2C34302D5E04}"/>
              </a:ext>
            </a:extLst>
          </p:cNvPr>
          <p:cNvSpPr txBox="1">
            <a:spLocks noChangeArrowheads="1"/>
          </p:cNvSpPr>
          <p:nvPr/>
        </p:nvSpPr>
        <p:spPr bwMode="auto">
          <a:xfrm>
            <a:off x="4754563" y="6083300"/>
            <a:ext cx="3168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ru-RU"/>
              <a:t>2005 </a:t>
            </a:r>
            <a:r>
              <a:rPr lang="ru-RU" altLang="ru-RU"/>
              <a:t>г.</a:t>
            </a:r>
          </a:p>
          <a:p>
            <a:pPr algn="ctr"/>
            <a:r>
              <a:rPr lang="ru-RU" altLang="ru-RU"/>
              <a:t>10…20 млн.п.о.</a:t>
            </a:r>
          </a:p>
        </p:txBody>
      </p:sp>
    </p:spTree>
    <p:extLst>
      <p:ext uri="{BB962C8B-B14F-4D97-AF65-F5344CB8AC3E}">
        <p14:creationId xmlns:p14="http://schemas.microsoft.com/office/powerpoint/2010/main" val="2627862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a:extLst>
              <a:ext uri="{FF2B5EF4-FFF2-40B4-BE49-F238E27FC236}">
                <a16:creationId xmlns:a16="http://schemas.microsoft.com/office/drawing/2014/main" id="{E61B3103-99B6-4B21-AB99-CF69B406F3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4474" y="120650"/>
            <a:ext cx="1081088"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9" descr="united-states_l">
            <a:extLst>
              <a:ext uri="{FF2B5EF4-FFF2-40B4-BE49-F238E27FC236}">
                <a16:creationId xmlns:a16="http://schemas.microsoft.com/office/drawing/2014/main" id="{2E301FF0-FE7B-495F-BA67-503A4EA1A0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42487" y="131763"/>
            <a:ext cx="773112"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Заголовок 1">
            <a:extLst>
              <a:ext uri="{FF2B5EF4-FFF2-40B4-BE49-F238E27FC236}">
                <a16:creationId xmlns:a16="http://schemas.microsoft.com/office/drawing/2014/main" id="{4319C0F3-52C3-4528-A6AD-03814128CC66}"/>
              </a:ext>
            </a:extLst>
          </p:cNvPr>
          <p:cNvSpPr>
            <a:spLocks/>
          </p:cNvSpPr>
          <p:nvPr/>
        </p:nvSpPr>
        <p:spPr bwMode="auto">
          <a:xfrm>
            <a:off x="2854324" y="111125"/>
            <a:ext cx="67691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dirty="0">
                <a:solidFill>
                  <a:srgbClr val="611C13"/>
                </a:solidFill>
                <a:latin typeface="Times New Roman" panose="02020603050405020304" pitchFamily="18" charset="0"/>
                <a:cs typeface="Times New Roman" panose="02020603050405020304" pitchFamily="18" charset="0"/>
              </a:rPr>
              <a:t>C</a:t>
            </a:r>
            <a:r>
              <a:rPr lang="ru-RU" altLang="en-US" sz="2800" dirty="0" err="1">
                <a:solidFill>
                  <a:srgbClr val="611C13"/>
                </a:solidFill>
                <a:latin typeface="Times New Roman" panose="02020603050405020304" pitchFamily="18" charset="0"/>
                <a:cs typeface="Times New Roman" panose="02020603050405020304" pitchFamily="18" charset="0"/>
              </a:rPr>
              <a:t>еквенаторы</a:t>
            </a:r>
            <a:r>
              <a:rPr lang="en-US" altLang="en-US" sz="2800" dirty="0">
                <a:solidFill>
                  <a:srgbClr val="611C13"/>
                </a:solidFill>
                <a:latin typeface="Times New Roman" panose="02020603050405020304" pitchFamily="18" charset="0"/>
                <a:cs typeface="Times New Roman" panose="02020603050405020304" pitchFamily="18" charset="0"/>
              </a:rPr>
              <a:t> к</a:t>
            </a:r>
            <a:r>
              <a:rPr lang="ru-RU" altLang="en-US" sz="2800" dirty="0" err="1">
                <a:solidFill>
                  <a:srgbClr val="611C13"/>
                </a:solidFill>
                <a:latin typeface="Times New Roman" panose="02020603050405020304" pitchFamily="18" charset="0"/>
                <a:cs typeface="Times New Roman" panose="02020603050405020304" pitchFamily="18" charset="0"/>
              </a:rPr>
              <a:t>омпании</a:t>
            </a:r>
            <a:r>
              <a:rPr lang="ru-RU" altLang="en-US" sz="2800" dirty="0">
                <a:solidFill>
                  <a:srgbClr val="611C13"/>
                </a:solidFill>
                <a:latin typeface="Times New Roman" panose="02020603050405020304" pitchFamily="18" charset="0"/>
                <a:cs typeface="Times New Roman" panose="02020603050405020304" pitchFamily="18" charset="0"/>
              </a:rPr>
              <a:t> </a:t>
            </a:r>
            <a:r>
              <a:rPr lang="en-US" altLang="en-US" sz="2800" dirty="0">
                <a:solidFill>
                  <a:srgbClr val="611C13"/>
                </a:solidFill>
                <a:latin typeface="Times New Roman" panose="02020603050405020304" pitchFamily="18" charset="0"/>
                <a:cs typeface="Times New Roman" panose="02020603050405020304" pitchFamily="18" charset="0"/>
              </a:rPr>
              <a:t>Illumina</a:t>
            </a:r>
          </a:p>
        </p:txBody>
      </p:sp>
      <p:sp>
        <p:nvSpPr>
          <p:cNvPr id="5" name="Заголовок 1">
            <a:extLst>
              <a:ext uri="{FF2B5EF4-FFF2-40B4-BE49-F238E27FC236}">
                <a16:creationId xmlns:a16="http://schemas.microsoft.com/office/drawing/2014/main" id="{B4B9FD83-D962-4D29-A1C2-FB91A9113862}"/>
              </a:ext>
            </a:extLst>
          </p:cNvPr>
          <p:cNvSpPr>
            <a:spLocks/>
          </p:cNvSpPr>
          <p:nvPr/>
        </p:nvSpPr>
        <p:spPr bwMode="auto">
          <a:xfrm>
            <a:off x="3575049" y="4064000"/>
            <a:ext cx="5183188"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a:latin typeface="Times New Roman" panose="02020603050405020304" pitchFamily="18" charset="0"/>
                <a:cs typeface="Times New Roman" panose="02020603050405020304" pitchFamily="18" charset="0"/>
              </a:rPr>
              <a:t>Насто</a:t>
            </a:r>
            <a:r>
              <a:rPr lang="en-US" altLang="en-US" sz="2800">
                <a:latin typeface="Times New Roman" panose="02020603050405020304" pitchFamily="18" charset="0"/>
                <a:cs typeface="Times New Roman" panose="02020603050405020304" pitchFamily="18" charset="0"/>
              </a:rPr>
              <a:t>л</a:t>
            </a:r>
            <a:r>
              <a:rPr lang="ru-RU" altLang="en-US" sz="2800">
                <a:latin typeface="Times New Roman" panose="02020603050405020304" pitchFamily="18" charset="0"/>
                <a:cs typeface="Times New Roman" panose="02020603050405020304" pitchFamily="18" charset="0"/>
              </a:rPr>
              <a:t>ьные (таргетные)</a:t>
            </a:r>
          </a:p>
        </p:txBody>
      </p:sp>
      <p:pic>
        <p:nvPicPr>
          <p:cNvPr id="6" name="Picture 9">
            <a:extLst>
              <a:ext uri="{FF2B5EF4-FFF2-40B4-BE49-F238E27FC236}">
                <a16:creationId xmlns:a16="http://schemas.microsoft.com/office/drawing/2014/main" id="{68C769BC-85C2-4C06-961C-EDB22B5C7E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962" y="4749800"/>
            <a:ext cx="7197725" cy="15541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a:extLst>
              <a:ext uri="{FF2B5EF4-FFF2-40B4-BE49-F238E27FC236}">
                <a16:creationId xmlns:a16="http://schemas.microsoft.com/office/drawing/2014/main" id="{CC977DD3-2651-4481-B31C-B2699739D6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7137" y="1579563"/>
            <a:ext cx="7197725" cy="227647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1">
            <a:extLst>
              <a:ext uri="{FF2B5EF4-FFF2-40B4-BE49-F238E27FC236}">
                <a16:creationId xmlns:a16="http://schemas.microsoft.com/office/drawing/2014/main" id="{7C539461-639A-4D89-898F-91202DB16DB3}"/>
              </a:ext>
            </a:extLst>
          </p:cNvPr>
          <p:cNvSpPr>
            <a:spLocks noChangeArrowheads="1"/>
          </p:cNvSpPr>
          <p:nvPr/>
        </p:nvSpPr>
        <p:spPr bwMode="auto">
          <a:xfrm>
            <a:off x="3240087" y="6519863"/>
            <a:ext cx="5662612"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ru-RU" sz="1600">
                <a:hlinkClick r:id="rId6"/>
              </a:rPr>
              <a:t>https://www.illumina.com/systems/sequencing-platforms.html</a:t>
            </a:r>
            <a:endParaRPr lang="en-US" altLang="ru-RU" sz="1600"/>
          </a:p>
          <a:p>
            <a:endParaRPr lang="ru-RU" altLang="ru-RU"/>
          </a:p>
        </p:txBody>
      </p:sp>
      <p:sp>
        <p:nvSpPr>
          <p:cNvPr id="9" name="Заголовок 1">
            <a:extLst>
              <a:ext uri="{FF2B5EF4-FFF2-40B4-BE49-F238E27FC236}">
                <a16:creationId xmlns:a16="http://schemas.microsoft.com/office/drawing/2014/main" id="{1783A00A-D945-4C11-A59C-86889BC7B226}"/>
              </a:ext>
            </a:extLst>
          </p:cNvPr>
          <p:cNvSpPr>
            <a:spLocks/>
          </p:cNvSpPr>
          <p:nvPr/>
        </p:nvSpPr>
        <p:spPr bwMode="auto">
          <a:xfrm>
            <a:off x="3576637" y="895350"/>
            <a:ext cx="5183187"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dirty="0" err="1">
                <a:latin typeface="Times New Roman" panose="02020603050405020304" pitchFamily="18" charset="0"/>
                <a:cs typeface="Times New Roman" panose="02020603050405020304" pitchFamily="18" charset="0"/>
              </a:rPr>
              <a:t>Полногеномные</a:t>
            </a:r>
            <a:r>
              <a:rPr lang="ru-RU" altLang="en-US" sz="2800" dirty="0">
                <a:latin typeface="Times New Roman" panose="02020603050405020304" pitchFamily="18" charset="0"/>
                <a:cs typeface="Times New Roman" panose="02020603050405020304" pitchFamily="18" charset="0"/>
              </a:rPr>
              <a:t> (</a:t>
            </a:r>
            <a:r>
              <a:rPr lang="en-US" altLang="en-US" sz="2800" dirty="0">
                <a:latin typeface="Times New Roman" panose="02020603050405020304" pitchFamily="18" charset="0"/>
                <a:cs typeface="Times New Roman" panose="02020603050405020304" pitchFamily="18" charset="0"/>
              </a:rPr>
              <a:t>WGS)</a:t>
            </a:r>
            <a:endParaRPr lang="ru-RU"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55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767E540-8B98-4C5D-A9BD-017E0FEBF959}"/>
              </a:ext>
            </a:extLst>
          </p:cNvPr>
          <p:cNvSpPr>
            <a:spLocks/>
          </p:cNvSpPr>
          <p:nvPr/>
        </p:nvSpPr>
        <p:spPr bwMode="auto">
          <a:xfrm>
            <a:off x="1916112" y="190500"/>
            <a:ext cx="822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a:solidFill>
                  <a:srgbClr val="611C13"/>
                </a:solidFill>
                <a:latin typeface="Times New Roman" panose="02020603050405020304" pitchFamily="18" charset="0"/>
                <a:cs typeface="Times New Roman" panose="02020603050405020304" pitchFamily="18" charset="0"/>
              </a:rPr>
              <a:t>Стоимость </a:t>
            </a:r>
            <a:r>
              <a:rPr lang="en-US" altLang="en-US" sz="2800">
                <a:solidFill>
                  <a:srgbClr val="611C13"/>
                </a:solidFill>
                <a:latin typeface="Times New Roman" panose="02020603050405020304" pitchFamily="18" charset="0"/>
                <a:cs typeface="Times New Roman" panose="02020603050405020304" pitchFamily="18" charset="0"/>
              </a:rPr>
              <a:t>WGS</a:t>
            </a:r>
            <a:endParaRPr lang="ru-RU" altLang="en-US" sz="2800">
              <a:solidFill>
                <a:srgbClr val="611C13"/>
              </a:solidFill>
              <a:latin typeface="Times New Roman" panose="02020603050405020304" pitchFamily="18" charset="0"/>
              <a:cs typeface="Times New Roman" panose="02020603050405020304" pitchFamily="18" charset="0"/>
            </a:endParaRPr>
          </a:p>
        </p:txBody>
      </p:sp>
      <p:pic>
        <p:nvPicPr>
          <p:cNvPr id="3" name="Picture 5">
            <a:extLst>
              <a:ext uri="{FF2B5EF4-FFF2-40B4-BE49-F238E27FC236}">
                <a16:creationId xmlns:a16="http://schemas.microsoft.com/office/drawing/2014/main" id="{7DEE3E09-F591-4070-A3BB-5E5DEBD43F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2493962"/>
            <a:ext cx="1397000" cy="10826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9" descr="united-states_l">
            <a:extLst>
              <a:ext uri="{FF2B5EF4-FFF2-40B4-BE49-F238E27FC236}">
                <a16:creationId xmlns:a16="http://schemas.microsoft.com/office/drawing/2014/main" id="{D2902A81-73C2-4476-9DF0-2E47CF7801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6162" y="1343025"/>
            <a:ext cx="10795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7">
            <a:extLst>
              <a:ext uri="{FF2B5EF4-FFF2-40B4-BE49-F238E27FC236}">
                <a16:creationId xmlns:a16="http://schemas.microsoft.com/office/drawing/2014/main" id="{0F7AA8D8-78D2-445D-A0BD-FDEA8C49D318}"/>
              </a:ext>
            </a:extLst>
          </p:cNvPr>
          <p:cNvSpPr txBox="1">
            <a:spLocks noChangeArrowheads="1"/>
          </p:cNvSpPr>
          <p:nvPr/>
        </p:nvSpPr>
        <p:spPr bwMode="auto">
          <a:xfrm>
            <a:off x="2027237" y="3910012"/>
            <a:ext cx="15335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ru-RU" sz="2400"/>
              <a:t>$999</a:t>
            </a:r>
          </a:p>
          <a:p>
            <a:pPr algn="ctr"/>
            <a:r>
              <a:rPr lang="en-US" altLang="ru-RU" sz="1400"/>
              <a:t>(06.03.2016)</a:t>
            </a:r>
            <a:endParaRPr lang="ru-RU" altLang="ru-RU" sz="2400"/>
          </a:p>
        </p:txBody>
      </p:sp>
      <p:pic>
        <p:nvPicPr>
          <p:cNvPr id="6" name="Picture 8">
            <a:extLst>
              <a:ext uri="{FF2B5EF4-FFF2-40B4-BE49-F238E27FC236}">
                <a16:creationId xmlns:a16="http://schemas.microsoft.com/office/drawing/2014/main" id="{2FB86810-8821-44F1-88FE-BB68554ECD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4812" y="1271587"/>
            <a:ext cx="1079500" cy="7080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9">
            <a:extLst>
              <a:ext uri="{FF2B5EF4-FFF2-40B4-BE49-F238E27FC236}">
                <a16:creationId xmlns:a16="http://schemas.microsoft.com/office/drawing/2014/main" id="{4D048729-2260-4051-8FAC-6AFE5D64E3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5887" y="2544762"/>
            <a:ext cx="1800225" cy="88423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10">
            <a:extLst>
              <a:ext uri="{FF2B5EF4-FFF2-40B4-BE49-F238E27FC236}">
                <a16:creationId xmlns:a16="http://schemas.microsoft.com/office/drawing/2014/main" id="{837BD8BB-299F-462F-8459-8703995867ED}"/>
              </a:ext>
            </a:extLst>
          </p:cNvPr>
          <p:cNvSpPr>
            <a:spLocks noChangeArrowheads="1"/>
          </p:cNvSpPr>
          <p:nvPr/>
        </p:nvSpPr>
        <p:spPr bwMode="auto">
          <a:xfrm>
            <a:off x="2278062" y="6024562"/>
            <a:ext cx="6661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ru-RU" altLang="ru-RU">
                <a:hlinkClick r:id="rId6"/>
              </a:rPr>
              <a:t>https://www.dantelabs.com/products/whole-genome-sequencing</a:t>
            </a:r>
            <a:endParaRPr lang="en-US" altLang="ru-RU"/>
          </a:p>
          <a:p>
            <a:endParaRPr lang="ru-RU" altLang="ru-RU"/>
          </a:p>
        </p:txBody>
      </p:sp>
      <p:sp>
        <p:nvSpPr>
          <p:cNvPr id="9" name="Rectangle 11">
            <a:extLst>
              <a:ext uri="{FF2B5EF4-FFF2-40B4-BE49-F238E27FC236}">
                <a16:creationId xmlns:a16="http://schemas.microsoft.com/office/drawing/2014/main" id="{888F6D5D-0C50-4A2B-B397-B59E59931A98}"/>
              </a:ext>
            </a:extLst>
          </p:cNvPr>
          <p:cNvSpPr>
            <a:spLocks noChangeArrowheads="1"/>
          </p:cNvSpPr>
          <p:nvPr/>
        </p:nvSpPr>
        <p:spPr bwMode="auto">
          <a:xfrm>
            <a:off x="5483225" y="4779962"/>
            <a:ext cx="1287462"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r>
              <a:rPr lang="ru-RU" altLang="ru-RU" sz="2400"/>
              <a:t>€649.00</a:t>
            </a:r>
            <a:endParaRPr lang="en-US" altLang="ru-RU" sz="2400"/>
          </a:p>
          <a:p>
            <a:pPr algn="ctr"/>
            <a:r>
              <a:rPr lang="en-US" altLang="ru-RU" sz="1400"/>
              <a:t>(07.2017)</a:t>
            </a:r>
            <a:endParaRPr lang="ru-RU" altLang="ru-RU" sz="2400"/>
          </a:p>
        </p:txBody>
      </p:sp>
      <p:sp>
        <p:nvSpPr>
          <p:cNvPr id="10" name="Text Box 12">
            <a:extLst>
              <a:ext uri="{FF2B5EF4-FFF2-40B4-BE49-F238E27FC236}">
                <a16:creationId xmlns:a16="http://schemas.microsoft.com/office/drawing/2014/main" id="{26AD12C9-65D6-4CC8-834C-25F64B5AC6EA}"/>
              </a:ext>
            </a:extLst>
          </p:cNvPr>
          <p:cNvSpPr txBox="1">
            <a:spLocks noChangeArrowheads="1"/>
          </p:cNvSpPr>
          <p:nvPr/>
        </p:nvSpPr>
        <p:spPr bwMode="auto">
          <a:xfrm>
            <a:off x="5267325" y="3905250"/>
            <a:ext cx="15335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ru-RU" altLang="ru-RU" sz="2400"/>
              <a:t>€</a:t>
            </a:r>
            <a:r>
              <a:rPr lang="en-US" altLang="ru-RU" sz="2400"/>
              <a:t>850</a:t>
            </a:r>
          </a:p>
          <a:p>
            <a:pPr algn="ctr"/>
            <a:r>
              <a:rPr lang="en-US" altLang="ru-RU" sz="1400"/>
              <a:t>(24.04.2017)</a:t>
            </a:r>
            <a:endParaRPr lang="ru-RU" altLang="ru-RU" sz="2400"/>
          </a:p>
        </p:txBody>
      </p:sp>
      <p:sp>
        <p:nvSpPr>
          <p:cNvPr id="11" name="Rectangle 13">
            <a:extLst>
              <a:ext uri="{FF2B5EF4-FFF2-40B4-BE49-F238E27FC236}">
                <a16:creationId xmlns:a16="http://schemas.microsoft.com/office/drawing/2014/main" id="{335B5ED8-9A56-47A0-9E01-53D9B5BB2A5E}"/>
              </a:ext>
            </a:extLst>
          </p:cNvPr>
          <p:cNvSpPr>
            <a:spLocks noChangeArrowheads="1"/>
          </p:cNvSpPr>
          <p:nvPr/>
        </p:nvSpPr>
        <p:spPr bwMode="auto">
          <a:xfrm>
            <a:off x="2295525" y="5683250"/>
            <a:ext cx="46418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ru-RU" altLang="ru-RU">
                <a:hlinkClick r:id="rId7"/>
              </a:rPr>
              <a:t>https://www.veritasgenetics.com/mygenome</a:t>
            </a:r>
            <a:endParaRPr lang="ru-RU" altLang="ru-RU"/>
          </a:p>
          <a:p>
            <a:endParaRPr lang="ru-RU" altLang="ru-RU"/>
          </a:p>
          <a:p>
            <a:endParaRPr lang="ru-RU" altLang="ru-RU"/>
          </a:p>
        </p:txBody>
      </p:sp>
      <p:pic>
        <p:nvPicPr>
          <p:cNvPr id="12" name="Picture 14">
            <a:extLst>
              <a:ext uri="{FF2B5EF4-FFF2-40B4-BE49-F238E27FC236}">
                <a16:creationId xmlns:a16="http://schemas.microsoft.com/office/drawing/2014/main" id="{58E85F06-04DE-4D84-8448-B8748386E39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20075" y="2566987"/>
            <a:ext cx="1800225" cy="8064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7" descr="china_l">
            <a:extLst>
              <a:ext uri="{FF2B5EF4-FFF2-40B4-BE49-F238E27FC236}">
                <a16:creationId xmlns:a16="http://schemas.microsoft.com/office/drawing/2014/main" id="{A25E1FCC-B404-4E62-8360-E496130486A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4250" y="1343025"/>
            <a:ext cx="1008062"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16">
            <a:extLst>
              <a:ext uri="{FF2B5EF4-FFF2-40B4-BE49-F238E27FC236}">
                <a16:creationId xmlns:a16="http://schemas.microsoft.com/office/drawing/2014/main" id="{87E79521-1B12-4FD7-98F8-6E5E72F9B3BC}"/>
              </a:ext>
            </a:extLst>
          </p:cNvPr>
          <p:cNvSpPr txBox="1">
            <a:spLocks noChangeArrowheads="1"/>
          </p:cNvSpPr>
          <p:nvPr/>
        </p:nvSpPr>
        <p:spPr bwMode="auto">
          <a:xfrm>
            <a:off x="8413750" y="3916362"/>
            <a:ext cx="1533525"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ru-RU" sz="2400"/>
              <a:t>$600</a:t>
            </a:r>
          </a:p>
          <a:p>
            <a:pPr algn="ctr"/>
            <a:r>
              <a:rPr lang="en-US" altLang="ru-RU" sz="1400"/>
              <a:t>(04.09.2017)</a:t>
            </a:r>
            <a:endParaRPr lang="ru-RU" altLang="ru-RU" sz="2400"/>
          </a:p>
        </p:txBody>
      </p:sp>
    </p:spTree>
    <p:extLst>
      <p:ext uri="{BB962C8B-B14F-4D97-AF65-F5344CB8AC3E}">
        <p14:creationId xmlns:p14="http://schemas.microsoft.com/office/powerpoint/2010/main" val="2181693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1EF88E72-F7A1-450A-906A-708B7C2B3D9F}"/>
              </a:ext>
            </a:extLst>
          </p:cNvPr>
          <p:cNvSpPr txBox="1">
            <a:spLocks/>
          </p:cNvSpPr>
          <p:nvPr/>
        </p:nvSpPr>
        <p:spPr>
          <a:xfrm>
            <a:off x="2116138" y="720725"/>
            <a:ext cx="7705725" cy="31686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spcBef>
                <a:spcPct val="0"/>
              </a:spcBef>
              <a:buFontTx/>
              <a:buNone/>
            </a:pPr>
            <a:endParaRPr lang="en-US" altLang="en-US" sz="800"/>
          </a:p>
          <a:p>
            <a:pPr>
              <a:lnSpc>
                <a:spcPct val="80000"/>
              </a:lnSpc>
              <a:spcBef>
                <a:spcPct val="0"/>
              </a:spcBef>
            </a:pPr>
            <a:r>
              <a:rPr lang="en-US" altLang="en-US" sz="2000"/>
              <a:t>Project Jim			</a:t>
            </a:r>
            <a:r>
              <a:rPr lang="ru-RU" altLang="en-US" sz="2000"/>
              <a:t>	</a:t>
            </a:r>
            <a:r>
              <a:rPr lang="en-US" altLang="en-US" sz="2000"/>
              <a:t>2005…2007</a:t>
            </a:r>
            <a:endParaRPr lang="ru-RU" altLang="en-US" sz="2000"/>
          </a:p>
          <a:p>
            <a:pPr>
              <a:lnSpc>
                <a:spcPct val="80000"/>
              </a:lnSpc>
              <a:spcBef>
                <a:spcPct val="0"/>
              </a:spcBef>
              <a:buFontTx/>
              <a:buNone/>
            </a:pPr>
            <a:r>
              <a:rPr lang="ru-RU" altLang="en-US" sz="2000"/>
              <a:t>	</a:t>
            </a:r>
            <a:r>
              <a:rPr lang="en-US" altLang="en-US" sz="2000"/>
              <a:t>(</a:t>
            </a:r>
            <a:r>
              <a:rPr lang="ru-RU" altLang="en-US" sz="2000"/>
              <a:t>1 геном)</a:t>
            </a:r>
            <a:endParaRPr lang="en-US" altLang="en-US" sz="2000"/>
          </a:p>
          <a:p>
            <a:pPr>
              <a:lnSpc>
                <a:spcPct val="80000"/>
              </a:lnSpc>
              <a:spcBef>
                <a:spcPct val="0"/>
              </a:spcBef>
              <a:buFontTx/>
              <a:buNone/>
            </a:pPr>
            <a:endParaRPr lang="en-US" altLang="en-US" sz="2000"/>
          </a:p>
          <a:p>
            <a:pPr>
              <a:lnSpc>
                <a:spcPct val="80000"/>
              </a:lnSpc>
              <a:spcBef>
                <a:spcPct val="0"/>
              </a:spcBef>
            </a:pPr>
            <a:r>
              <a:rPr lang="en-US" altLang="en-US" sz="2000"/>
              <a:t>100,000 Genomes Project		2013…2018</a:t>
            </a:r>
            <a:endParaRPr lang="ru-RU" altLang="en-US" sz="2000"/>
          </a:p>
          <a:p>
            <a:pPr>
              <a:lnSpc>
                <a:spcPct val="80000"/>
              </a:lnSpc>
              <a:spcBef>
                <a:spcPct val="0"/>
              </a:spcBef>
              <a:buFontTx/>
              <a:buNone/>
            </a:pPr>
            <a:r>
              <a:rPr lang="ru-RU" altLang="en-US" sz="2000">
                <a:solidFill>
                  <a:schemeClr val="tx2"/>
                </a:solidFill>
              </a:rPr>
              <a:t> </a:t>
            </a:r>
            <a:r>
              <a:rPr lang="en-US" altLang="en-US" sz="2000">
                <a:solidFill>
                  <a:schemeClr val="tx2"/>
                </a:solidFill>
              </a:rPr>
              <a:t>	</a:t>
            </a:r>
            <a:r>
              <a:rPr lang="ru-RU" altLang="en-US" sz="2000">
                <a:solidFill>
                  <a:schemeClr val="tx2"/>
                </a:solidFill>
              </a:rPr>
              <a:t>(0,1 млн. геномов)</a:t>
            </a:r>
            <a:endParaRPr lang="en-US" altLang="en-US" sz="2000">
              <a:solidFill>
                <a:schemeClr val="tx2"/>
              </a:solidFill>
            </a:endParaRPr>
          </a:p>
          <a:p>
            <a:pPr>
              <a:lnSpc>
                <a:spcPct val="80000"/>
              </a:lnSpc>
              <a:spcBef>
                <a:spcPct val="0"/>
              </a:spcBef>
              <a:buFontTx/>
              <a:buNone/>
            </a:pPr>
            <a:endParaRPr lang="en-US" altLang="en-US" sz="2000">
              <a:solidFill>
                <a:schemeClr val="tx2"/>
              </a:solidFill>
            </a:endParaRPr>
          </a:p>
          <a:p>
            <a:pPr>
              <a:lnSpc>
                <a:spcPct val="80000"/>
              </a:lnSpc>
              <a:spcBef>
                <a:spcPct val="0"/>
              </a:spcBef>
            </a:pPr>
            <a:r>
              <a:rPr lang="en-US" altLang="en-US" sz="2000"/>
              <a:t>Precision Medicine Initiative (PMI)</a:t>
            </a:r>
            <a:r>
              <a:rPr lang="ru-RU" altLang="en-US" sz="2000"/>
              <a:t>	</a:t>
            </a:r>
            <a:r>
              <a:rPr lang="en-US" altLang="en-US" sz="2000"/>
              <a:t>2016…2019</a:t>
            </a:r>
          </a:p>
          <a:p>
            <a:pPr>
              <a:lnSpc>
                <a:spcPct val="80000"/>
              </a:lnSpc>
              <a:spcBef>
                <a:spcPct val="0"/>
              </a:spcBef>
              <a:buFontTx/>
              <a:buNone/>
            </a:pPr>
            <a:r>
              <a:rPr lang="ru-RU" altLang="en-US" sz="2000">
                <a:solidFill>
                  <a:schemeClr val="tx2"/>
                </a:solidFill>
              </a:rPr>
              <a:t>	(1</a:t>
            </a:r>
            <a:r>
              <a:rPr lang="en-US" altLang="en-US" sz="2000">
                <a:solidFill>
                  <a:schemeClr val="tx2"/>
                </a:solidFill>
              </a:rPr>
              <a:t> </a:t>
            </a:r>
            <a:r>
              <a:rPr lang="ru-RU" altLang="en-US" sz="2000">
                <a:solidFill>
                  <a:schemeClr val="tx2"/>
                </a:solidFill>
              </a:rPr>
              <a:t>млн.  геномов)</a:t>
            </a:r>
            <a:endParaRPr lang="en-US" altLang="en-US" sz="2000">
              <a:solidFill>
                <a:schemeClr val="tx2"/>
              </a:solidFill>
            </a:endParaRPr>
          </a:p>
          <a:p>
            <a:pPr>
              <a:lnSpc>
                <a:spcPct val="80000"/>
              </a:lnSpc>
              <a:spcBef>
                <a:spcPct val="0"/>
              </a:spcBef>
              <a:buFontTx/>
              <a:buNone/>
            </a:pPr>
            <a:endParaRPr lang="ru-RU" altLang="en-US" sz="2000">
              <a:solidFill>
                <a:schemeClr val="tx2"/>
              </a:solidFill>
            </a:endParaRPr>
          </a:p>
          <a:p>
            <a:pPr>
              <a:lnSpc>
                <a:spcPct val="80000"/>
              </a:lnSpc>
              <a:spcBef>
                <a:spcPct val="0"/>
              </a:spcBef>
            </a:pPr>
            <a:r>
              <a:rPr lang="en-US" altLang="en-US" sz="2000"/>
              <a:t>China Precision Medicine Initiative 	</a:t>
            </a:r>
            <a:r>
              <a:rPr lang="ru-RU" altLang="en-US" sz="2000"/>
              <a:t>2016…20</a:t>
            </a:r>
            <a:r>
              <a:rPr lang="en-US" altLang="en-US" sz="2000"/>
              <a:t>3</a:t>
            </a:r>
            <a:r>
              <a:rPr lang="ru-RU" altLang="en-US" sz="2000"/>
              <a:t>0</a:t>
            </a:r>
          </a:p>
          <a:p>
            <a:pPr>
              <a:lnSpc>
                <a:spcPct val="80000"/>
              </a:lnSpc>
              <a:spcBef>
                <a:spcPct val="0"/>
              </a:spcBef>
              <a:buFontTx/>
              <a:buNone/>
            </a:pPr>
            <a:r>
              <a:rPr lang="ru-RU" altLang="en-US" sz="2000">
                <a:solidFill>
                  <a:schemeClr val="tx2"/>
                </a:solidFill>
              </a:rPr>
              <a:t>	(</a:t>
            </a:r>
            <a:r>
              <a:rPr lang="en-US" altLang="en-US" sz="2000">
                <a:solidFill>
                  <a:schemeClr val="tx2"/>
                </a:solidFill>
              </a:rPr>
              <a:t>100 </a:t>
            </a:r>
            <a:r>
              <a:rPr lang="ru-RU" altLang="en-US" sz="2000">
                <a:solidFill>
                  <a:schemeClr val="tx2"/>
                </a:solidFill>
              </a:rPr>
              <a:t>млн. геномов)</a:t>
            </a:r>
          </a:p>
        </p:txBody>
      </p:sp>
      <p:sp>
        <p:nvSpPr>
          <p:cNvPr id="3" name="Заголовок 1">
            <a:extLst>
              <a:ext uri="{FF2B5EF4-FFF2-40B4-BE49-F238E27FC236}">
                <a16:creationId xmlns:a16="http://schemas.microsoft.com/office/drawing/2014/main" id="{8FBC7B6C-317A-48FB-839C-9534461A5648}"/>
              </a:ext>
            </a:extLst>
          </p:cNvPr>
          <p:cNvSpPr>
            <a:spLocks/>
          </p:cNvSpPr>
          <p:nvPr/>
        </p:nvSpPr>
        <p:spPr bwMode="auto">
          <a:xfrm>
            <a:off x="1933575" y="0"/>
            <a:ext cx="822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a:solidFill>
                  <a:srgbClr val="611C13"/>
                </a:solidFill>
                <a:latin typeface="Times New Roman" panose="02020603050405020304" pitchFamily="18" charset="0"/>
                <a:cs typeface="Times New Roman" panose="02020603050405020304" pitchFamily="18" charset="0"/>
              </a:rPr>
              <a:t>Эволюция геномных проектов</a:t>
            </a:r>
          </a:p>
        </p:txBody>
      </p:sp>
      <p:sp>
        <p:nvSpPr>
          <p:cNvPr id="4" name="Заголовок 1">
            <a:extLst>
              <a:ext uri="{FF2B5EF4-FFF2-40B4-BE49-F238E27FC236}">
                <a16:creationId xmlns:a16="http://schemas.microsoft.com/office/drawing/2014/main" id="{B5A477AE-EEE0-4190-A6D8-35E8ACF61BCF}"/>
              </a:ext>
            </a:extLst>
          </p:cNvPr>
          <p:cNvSpPr>
            <a:spLocks/>
          </p:cNvSpPr>
          <p:nvPr/>
        </p:nvSpPr>
        <p:spPr bwMode="auto">
          <a:xfrm>
            <a:off x="1900238" y="4105275"/>
            <a:ext cx="822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a:solidFill>
                  <a:srgbClr val="611C13"/>
                </a:solidFill>
                <a:latin typeface="Times New Roman" panose="02020603050405020304" pitchFamily="18" charset="0"/>
                <a:cs typeface="Times New Roman" panose="02020603050405020304" pitchFamily="18" charset="0"/>
              </a:rPr>
              <a:t>“</a:t>
            </a:r>
            <a:r>
              <a:rPr lang="ru-RU" altLang="en-US" sz="2800">
                <a:solidFill>
                  <a:srgbClr val="611C13"/>
                </a:solidFill>
                <a:latin typeface="Times New Roman" panose="02020603050405020304" pitchFamily="18" charset="0"/>
                <a:cs typeface="Times New Roman" panose="02020603050405020304" pitchFamily="18" charset="0"/>
              </a:rPr>
              <a:t>Нацпроекты</a:t>
            </a:r>
            <a:r>
              <a:rPr lang="en-US" altLang="en-US" sz="2800">
                <a:solidFill>
                  <a:srgbClr val="611C13"/>
                </a:solidFill>
                <a:latin typeface="Times New Roman" panose="02020603050405020304" pitchFamily="18" charset="0"/>
                <a:cs typeface="Times New Roman" panose="02020603050405020304" pitchFamily="18" charset="0"/>
              </a:rPr>
              <a:t>”</a:t>
            </a:r>
            <a:endParaRPr lang="ru-RU" altLang="en-US" sz="2800">
              <a:solidFill>
                <a:srgbClr val="611C13"/>
              </a:solidFill>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764B01A3-70D7-49EA-A9EB-24CF79A79D6E}"/>
              </a:ext>
            </a:extLst>
          </p:cNvPr>
          <p:cNvSpPr>
            <a:spLocks/>
          </p:cNvSpPr>
          <p:nvPr/>
        </p:nvSpPr>
        <p:spPr bwMode="auto">
          <a:xfrm>
            <a:off x="2046288" y="4759325"/>
            <a:ext cx="7343775" cy="173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nSpc>
                <a:spcPct val="90000"/>
              </a:lnSpc>
            </a:pPr>
            <a:r>
              <a:rPr lang="ru-RU" altLang="en-US" sz="2000"/>
              <a:t>Saudi </a:t>
            </a:r>
            <a:r>
              <a:rPr lang="en-US" altLang="en-US" sz="2000"/>
              <a:t>h</a:t>
            </a:r>
            <a:r>
              <a:rPr lang="ru-RU" altLang="en-US" sz="2000"/>
              <a:t>uman </a:t>
            </a:r>
            <a:r>
              <a:rPr lang="en-US" altLang="en-US" sz="2000"/>
              <a:t>g</a:t>
            </a:r>
            <a:r>
              <a:rPr lang="ru-RU" altLang="en-US" sz="2000"/>
              <a:t>enome </a:t>
            </a:r>
            <a:r>
              <a:rPr lang="en-US" altLang="en-US" sz="2000"/>
              <a:t>p</a:t>
            </a:r>
            <a:r>
              <a:rPr lang="ru-RU" altLang="en-US" sz="2000"/>
              <a:t>ro</a:t>
            </a:r>
            <a:r>
              <a:rPr lang="en-US" altLang="en-US" sz="2000"/>
              <a:t>ject</a:t>
            </a:r>
            <a:r>
              <a:rPr lang="ru-RU" altLang="en-US" sz="2000"/>
              <a:t> </a:t>
            </a:r>
            <a:r>
              <a:rPr lang="en-US" altLang="en-US" sz="2000"/>
              <a:t>(SGP)</a:t>
            </a:r>
            <a:r>
              <a:rPr lang="ru-RU" altLang="en-US" sz="2000"/>
              <a:t>	</a:t>
            </a:r>
            <a:r>
              <a:rPr lang="en-US" altLang="en-US" sz="2000"/>
              <a:t>~ </a:t>
            </a:r>
            <a:r>
              <a:rPr lang="ru-RU" altLang="en-US" sz="2000"/>
              <a:t>3</a:t>
            </a:r>
            <a:r>
              <a:rPr lang="en-US" altLang="en-US" sz="2000"/>
              <a:t>3</a:t>
            </a:r>
            <a:r>
              <a:rPr lang="ru-RU" altLang="en-US" sz="2000"/>
              <a:t> млн.</a:t>
            </a:r>
            <a:r>
              <a:rPr lang="en-US" altLang="en-US" sz="2000"/>
              <a:t> </a:t>
            </a:r>
            <a:r>
              <a:rPr lang="ru-RU" altLang="en-US" sz="2000"/>
              <a:t>геномов</a:t>
            </a:r>
          </a:p>
          <a:p>
            <a:pPr>
              <a:lnSpc>
                <a:spcPct val="90000"/>
              </a:lnSpc>
            </a:pPr>
            <a:endParaRPr lang="ru-RU" altLang="en-US" sz="800"/>
          </a:p>
          <a:p>
            <a:pPr>
              <a:lnSpc>
                <a:spcPct val="90000"/>
              </a:lnSpc>
            </a:pPr>
            <a:r>
              <a:rPr lang="ru-RU" altLang="en-US" sz="2000"/>
              <a:t>Qatar genome project (</a:t>
            </a:r>
            <a:r>
              <a:rPr lang="en-US" altLang="en-US" sz="2000"/>
              <a:t>QGP) </a:t>
            </a:r>
            <a:r>
              <a:rPr lang="ru-RU" altLang="en-US" sz="2000"/>
              <a:t>	</a:t>
            </a:r>
            <a:r>
              <a:rPr lang="en-US" altLang="en-US" sz="2000"/>
              <a:t>~ </a:t>
            </a:r>
            <a:r>
              <a:rPr lang="ru-RU" altLang="en-US" sz="2000"/>
              <a:t>0,</a:t>
            </a:r>
            <a:r>
              <a:rPr lang="en-US" altLang="en-US" sz="2000"/>
              <a:t>3</a:t>
            </a:r>
            <a:r>
              <a:rPr lang="ru-RU" altLang="en-US" sz="2000"/>
              <a:t> млн.</a:t>
            </a:r>
            <a:r>
              <a:rPr lang="en-US" altLang="en-US" sz="2000"/>
              <a:t> </a:t>
            </a:r>
            <a:r>
              <a:rPr lang="ru-RU" altLang="en-US" sz="2000"/>
              <a:t>геномов</a:t>
            </a:r>
          </a:p>
          <a:p>
            <a:pPr>
              <a:lnSpc>
                <a:spcPct val="90000"/>
              </a:lnSpc>
            </a:pPr>
            <a:endParaRPr lang="ru-RU" altLang="en-US" sz="800"/>
          </a:p>
          <a:p>
            <a:pPr>
              <a:lnSpc>
                <a:spcPct val="90000"/>
              </a:lnSpc>
            </a:pPr>
            <a:r>
              <a:rPr lang="en-US" altLang="en-US" sz="2000"/>
              <a:t>Iceland’s Genome Project</a:t>
            </a:r>
            <a:r>
              <a:rPr lang="ru-RU" altLang="en-US" sz="2000"/>
              <a:t>		</a:t>
            </a:r>
            <a:r>
              <a:rPr lang="en-US" altLang="en-US" sz="2000"/>
              <a:t>~ 0,</a:t>
            </a:r>
            <a:r>
              <a:rPr lang="ru-RU" altLang="en-US" sz="2000"/>
              <a:t>3 млн. геномов</a:t>
            </a:r>
          </a:p>
          <a:p>
            <a:pPr>
              <a:lnSpc>
                <a:spcPct val="90000"/>
              </a:lnSpc>
            </a:pPr>
            <a:endParaRPr lang="ru-RU" altLang="en-US" sz="800"/>
          </a:p>
          <a:p>
            <a:pPr>
              <a:lnSpc>
                <a:spcPct val="90000"/>
              </a:lnSpc>
            </a:pPr>
            <a:r>
              <a:rPr lang="ru-RU" altLang="en-US" sz="2000"/>
              <a:t>Korea's </a:t>
            </a:r>
            <a:r>
              <a:rPr lang="en-US" altLang="en-US" sz="2000"/>
              <a:t>P</a:t>
            </a:r>
            <a:r>
              <a:rPr lang="ru-RU" altLang="en-US" sz="2000"/>
              <a:t>ersonal </a:t>
            </a:r>
            <a:r>
              <a:rPr lang="en-US" altLang="en-US" sz="2000"/>
              <a:t>G</a:t>
            </a:r>
            <a:r>
              <a:rPr lang="ru-RU" altLang="en-US" sz="2000"/>
              <a:t>enome </a:t>
            </a:r>
            <a:r>
              <a:rPr lang="en-US" altLang="en-US" sz="2000"/>
              <a:t>P</a:t>
            </a:r>
            <a:r>
              <a:rPr lang="ru-RU" altLang="en-US" sz="2000"/>
              <a:t>roject	</a:t>
            </a:r>
            <a:r>
              <a:rPr lang="en-US" altLang="en-US" sz="2000"/>
              <a:t>~ 51 </a:t>
            </a:r>
            <a:r>
              <a:rPr lang="ru-RU" altLang="en-US" sz="2000"/>
              <a:t>млн. геномов</a:t>
            </a:r>
            <a:endParaRPr lang="en-US" altLang="en-US" sz="2000"/>
          </a:p>
        </p:txBody>
      </p:sp>
      <p:pic>
        <p:nvPicPr>
          <p:cNvPr id="6" name="Picture 13" descr="saudi-arabia_l">
            <a:extLst>
              <a:ext uri="{FF2B5EF4-FFF2-40B4-BE49-F238E27FC236}">
                <a16:creationId xmlns:a16="http://schemas.microsoft.com/office/drawing/2014/main" id="{768EEC9C-1F9E-4081-9B32-F1B15E1E3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32938" y="4752975"/>
            <a:ext cx="5762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iceland_l">
            <a:extLst>
              <a:ext uri="{FF2B5EF4-FFF2-40B4-BE49-F238E27FC236}">
                <a16:creationId xmlns:a16="http://schemas.microsoft.com/office/drawing/2014/main" id="{A0840FB5-B1D3-42CB-8A84-6A39C837D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32938" y="5691187"/>
            <a:ext cx="56515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qatar_l">
            <a:extLst>
              <a:ext uri="{FF2B5EF4-FFF2-40B4-BE49-F238E27FC236}">
                <a16:creationId xmlns:a16="http://schemas.microsoft.com/office/drawing/2014/main" id="{8272BC7C-4F71-46B2-8CFA-8116B37E6E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2938" y="5262562"/>
            <a:ext cx="792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5" descr="south-korea_l">
            <a:extLst>
              <a:ext uri="{FF2B5EF4-FFF2-40B4-BE49-F238E27FC236}">
                <a16:creationId xmlns:a16="http://schemas.microsoft.com/office/drawing/2014/main" id="{D12F645B-8869-49DD-BA5B-D59DF16D4D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32938" y="6216650"/>
            <a:ext cx="58420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7" descr="china_l">
            <a:extLst>
              <a:ext uri="{FF2B5EF4-FFF2-40B4-BE49-F238E27FC236}">
                <a16:creationId xmlns:a16="http://schemas.microsoft.com/office/drawing/2014/main" id="{28D5EDCD-5EEC-411C-9FEF-7AA26E8302D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56675" y="2959100"/>
            <a:ext cx="7556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9" descr="united-states_l">
            <a:extLst>
              <a:ext uri="{FF2B5EF4-FFF2-40B4-BE49-F238E27FC236}">
                <a16:creationId xmlns:a16="http://schemas.microsoft.com/office/drawing/2014/main" id="{2EF3CC6C-4FBA-40B6-A78D-F8BDFB5E4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6675" y="2252662"/>
            <a:ext cx="773113"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9" descr="united-kingdom_l">
            <a:extLst>
              <a:ext uri="{FF2B5EF4-FFF2-40B4-BE49-F238E27FC236}">
                <a16:creationId xmlns:a16="http://schemas.microsoft.com/office/drawing/2014/main" id="{DC04EB5E-5FE5-42A6-AF10-C82B65B1CA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6675" y="1584325"/>
            <a:ext cx="773113" cy="38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850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ne 20">
            <a:extLst>
              <a:ext uri="{FF2B5EF4-FFF2-40B4-BE49-F238E27FC236}">
                <a16:creationId xmlns:a16="http://schemas.microsoft.com/office/drawing/2014/main" id="{274C4742-15C6-4612-88F0-A26C37209D14}"/>
              </a:ext>
            </a:extLst>
          </p:cNvPr>
          <p:cNvSpPr>
            <a:spLocks noChangeShapeType="1"/>
          </p:cNvSpPr>
          <p:nvPr/>
        </p:nvSpPr>
        <p:spPr bwMode="auto">
          <a:xfrm>
            <a:off x="2243931" y="5637213"/>
            <a:ext cx="7704137" cy="0"/>
          </a:xfrm>
          <a:prstGeom prst="line">
            <a:avLst/>
          </a:prstGeom>
          <a:noFill/>
          <a:ln w="38100" cap="rnd">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3" name="Заголовок 1">
            <a:extLst>
              <a:ext uri="{FF2B5EF4-FFF2-40B4-BE49-F238E27FC236}">
                <a16:creationId xmlns:a16="http://schemas.microsoft.com/office/drawing/2014/main" id="{61467DB7-130C-4172-9EF0-29B74E7FA795}"/>
              </a:ext>
            </a:extLst>
          </p:cNvPr>
          <p:cNvSpPr>
            <a:spLocks/>
          </p:cNvSpPr>
          <p:nvPr/>
        </p:nvSpPr>
        <p:spPr bwMode="auto">
          <a:xfrm>
            <a:off x="1791493" y="0"/>
            <a:ext cx="82296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dirty="0" err="1">
                <a:solidFill>
                  <a:srgbClr val="611C13"/>
                </a:solidFill>
                <a:latin typeface="Times New Roman" panose="02020603050405020304" pitchFamily="18" charset="0"/>
                <a:cs typeface="Times New Roman" panose="02020603050405020304" pitchFamily="18" charset="0"/>
              </a:rPr>
              <a:t>Секвенаторы</a:t>
            </a:r>
            <a:r>
              <a:rPr lang="ru-RU" altLang="en-US" sz="2800" dirty="0">
                <a:solidFill>
                  <a:srgbClr val="611C13"/>
                </a:solidFill>
                <a:latin typeface="Times New Roman" panose="02020603050405020304" pitchFamily="18" charset="0"/>
                <a:cs typeface="Times New Roman" panose="02020603050405020304" pitchFamily="18" charset="0"/>
              </a:rPr>
              <a:t> </a:t>
            </a:r>
            <a:r>
              <a:rPr lang="en-US" altLang="en-US" sz="2800" dirty="0">
                <a:solidFill>
                  <a:srgbClr val="611C13"/>
                </a:solidFill>
                <a:latin typeface="Times New Roman" panose="02020603050405020304" pitchFamily="18" charset="0"/>
                <a:cs typeface="Times New Roman" panose="02020603050405020304" pitchFamily="18" charset="0"/>
              </a:rPr>
              <a:t>201</a:t>
            </a:r>
            <a:r>
              <a:rPr lang="ru-RU" altLang="en-US" sz="2800" dirty="0">
                <a:solidFill>
                  <a:srgbClr val="611C13"/>
                </a:solidFill>
                <a:latin typeface="Times New Roman" panose="02020603050405020304" pitchFamily="18" charset="0"/>
                <a:cs typeface="Times New Roman" panose="02020603050405020304" pitchFamily="18" charset="0"/>
              </a:rPr>
              <a:t>8</a:t>
            </a:r>
            <a:r>
              <a:rPr lang="en-US" altLang="en-US" sz="2800" dirty="0">
                <a:solidFill>
                  <a:srgbClr val="611C13"/>
                </a:solidFill>
                <a:latin typeface="Times New Roman" panose="02020603050405020304" pitchFamily="18" charset="0"/>
                <a:cs typeface="Times New Roman" panose="02020603050405020304" pitchFamily="18" charset="0"/>
              </a:rPr>
              <a:t> </a:t>
            </a:r>
            <a:r>
              <a:rPr lang="ru-RU" altLang="en-US" sz="2800" dirty="0">
                <a:solidFill>
                  <a:srgbClr val="611C13"/>
                </a:solidFill>
                <a:latin typeface="Times New Roman" panose="02020603050405020304" pitchFamily="18" charset="0"/>
                <a:cs typeface="Times New Roman" panose="02020603050405020304" pitchFamily="18" charset="0"/>
              </a:rPr>
              <a:t>года</a:t>
            </a:r>
          </a:p>
        </p:txBody>
      </p:sp>
      <p:sp>
        <p:nvSpPr>
          <p:cNvPr id="4" name="Text Box 6">
            <a:extLst>
              <a:ext uri="{FF2B5EF4-FFF2-40B4-BE49-F238E27FC236}">
                <a16:creationId xmlns:a16="http://schemas.microsoft.com/office/drawing/2014/main" id="{85226F2F-AD5B-461B-97B9-7FF6E5A012CE}"/>
              </a:ext>
            </a:extLst>
          </p:cNvPr>
          <p:cNvSpPr txBox="1">
            <a:spLocks noChangeArrowheads="1"/>
          </p:cNvSpPr>
          <p:nvPr/>
        </p:nvSpPr>
        <p:spPr bwMode="auto">
          <a:xfrm>
            <a:off x="2459831" y="3478213"/>
            <a:ext cx="103981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NovaSeq 6000</a:t>
            </a:r>
            <a:endParaRPr lang="ru-RU" altLang="en-US" sz="1000" b="1"/>
          </a:p>
        </p:txBody>
      </p:sp>
      <p:pic>
        <p:nvPicPr>
          <p:cNvPr id="5" name="Picture 8" descr="united-states_l">
            <a:extLst>
              <a:ext uri="{FF2B5EF4-FFF2-40B4-BE49-F238E27FC236}">
                <a16:creationId xmlns:a16="http://schemas.microsoft.com/office/drawing/2014/main" id="{5215FCA9-E519-459E-8FA1-2DC265BAA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5693" y="698500"/>
            <a:ext cx="9144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9">
            <a:extLst>
              <a:ext uri="{FF2B5EF4-FFF2-40B4-BE49-F238E27FC236}">
                <a16:creationId xmlns:a16="http://schemas.microsoft.com/office/drawing/2014/main" id="{6C86FFE3-BF98-4F33-98F1-2FCA3AC9581F}"/>
              </a:ext>
            </a:extLst>
          </p:cNvPr>
          <p:cNvSpPr txBox="1">
            <a:spLocks noChangeArrowheads="1"/>
          </p:cNvSpPr>
          <p:nvPr/>
        </p:nvSpPr>
        <p:spPr bwMode="auto">
          <a:xfrm>
            <a:off x="2531268" y="6502400"/>
            <a:ext cx="669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MiniSeq</a:t>
            </a:r>
            <a:endParaRPr lang="ru-RU" altLang="en-US" sz="1000" b="1"/>
          </a:p>
        </p:txBody>
      </p:sp>
      <p:pic>
        <p:nvPicPr>
          <p:cNvPr id="7" name="Picture 10" descr="MiniSeq">
            <a:extLst>
              <a:ext uri="{FF2B5EF4-FFF2-40B4-BE49-F238E27FC236}">
                <a16:creationId xmlns:a16="http://schemas.microsoft.com/office/drawing/2014/main" id="{F5C04566-1D88-4E82-BF22-AD5315820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0318" y="5883275"/>
            <a:ext cx="64770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a:extLst>
              <a:ext uri="{FF2B5EF4-FFF2-40B4-BE49-F238E27FC236}">
                <a16:creationId xmlns:a16="http://schemas.microsoft.com/office/drawing/2014/main" id="{40CE9966-FD76-44E9-A551-8F755BA2E4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31" y="1274763"/>
            <a:ext cx="996950" cy="46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 Box 12">
            <a:extLst>
              <a:ext uri="{FF2B5EF4-FFF2-40B4-BE49-F238E27FC236}">
                <a16:creationId xmlns:a16="http://schemas.microsoft.com/office/drawing/2014/main" id="{8BD914D7-5390-4F70-B9F5-916865104D6B}"/>
              </a:ext>
            </a:extLst>
          </p:cNvPr>
          <p:cNvSpPr txBox="1">
            <a:spLocks noChangeArrowheads="1"/>
          </p:cNvSpPr>
          <p:nvPr/>
        </p:nvSpPr>
        <p:spPr bwMode="auto">
          <a:xfrm>
            <a:off x="3767931" y="6142038"/>
            <a:ext cx="5635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Ion S5</a:t>
            </a:r>
            <a:endParaRPr lang="ru-RU" altLang="en-US" sz="1000" b="1"/>
          </a:p>
        </p:txBody>
      </p:sp>
      <p:pic>
        <p:nvPicPr>
          <p:cNvPr id="10" name="Picture 13" descr="A27212_Ion-S5-Front-650x600">
            <a:extLst>
              <a:ext uri="{FF2B5EF4-FFF2-40B4-BE49-F238E27FC236}">
                <a16:creationId xmlns:a16="http://schemas.microsoft.com/office/drawing/2014/main" id="{92F2ED2E-4D79-4046-B920-565C082E0D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2356" y="5149850"/>
            <a:ext cx="1008062"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14">
            <a:extLst>
              <a:ext uri="{FF2B5EF4-FFF2-40B4-BE49-F238E27FC236}">
                <a16:creationId xmlns:a16="http://schemas.microsoft.com/office/drawing/2014/main" id="{3AEAD938-0D74-474E-905F-0CCC5FA8A26C}"/>
              </a:ext>
            </a:extLst>
          </p:cNvPr>
          <p:cNvSpPr>
            <a:spLocks noChangeShapeType="1"/>
          </p:cNvSpPr>
          <p:nvPr/>
        </p:nvSpPr>
        <p:spPr bwMode="auto">
          <a:xfrm>
            <a:off x="2243931" y="4268788"/>
            <a:ext cx="7704137" cy="0"/>
          </a:xfrm>
          <a:prstGeom prst="line">
            <a:avLst/>
          </a:prstGeom>
          <a:noFill/>
          <a:ln w="38100" cap="rnd">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pic>
        <p:nvPicPr>
          <p:cNvPr id="12" name="Picture 16" descr="(Изображение JPEG, 100 × 46 пикселов)">
            <a:extLst>
              <a:ext uri="{FF2B5EF4-FFF2-40B4-BE49-F238E27FC236}">
                <a16:creationId xmlns:a16="http://schemas.microsoft.com/office/drawing/2014/main" id="{43B4A758-8799-4E1F-B603-3355DA8B64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3781" y="1274763"/>
            <a:ext cx="1019175"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21">
            <a:extLst>
              <a:ext uri="{FF2B5EF4-FFF2-40B4-BE49-F238E27FC236}">
                <a16:creationId xmlns:a16="http://schemas.microsoft.com/office/drawing/2014/main" id="{D825E962-8477-49BA-BBCE-DB4E9A3A0451}"/>
              </a:ext>
            </a:extLst>
          </p:cNvPr>
          <p:cNvSpPr txBox="1">
            <a:spLocks noChangeArrowheads="1"/>
          </p:cNvSpPr>
          <p:nvPr/>
        </p:nvSpPr>
        <p:spPr bwMode="auto">
          <a:xfrm>
            <a:off x="1246981" y="5443538"/>
            <a:ext cx="933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10</a:t>
            </a:r>
            <a:r>
              <a:rPr lang="ru-RU" altLang="en-US"/>
              <a:t> </a:t>
            </a:r>
            <a:r>
              <a:rPr lang="en-US" altLang="en-US"/>
              <a:t>Gbp</a:t>
            </a:r>
            <a:endParaRPr lang="ru-RU" altLang="en-US"/>
          </a:p>
        </p:txBody>
      </p:sp>
      <p:sp>
        <p:nvSpPr>
          <p:cNvPr id="14" name="Line 22">
            <a:extLst>
              <a:ext uri="{FF2B5EF4-FFF2-40B4-BE49-F238E27FC236}">
                <a16:creationId xmlns:a16="http://schemas.microsoft.com/office/drawing/2014/main" id="{08799891-768D-4043-B8FA-2CD6F4427DDF}"/>
              </a:ext>
            </a:extLst>
          </p:cNvPr>
          <p:cNvSpPr>
            <a:spLocks noChangeShapeType="1"/>
          </p:cNvSpPr>
          <p:nvPr/>
        </p:nvSpPr>
        <p:spPr bwMode="auto">
          <a:xfrm>
            <a:off x="2243931" y="2967038"/>
            <a:ext cx="7704137" cy="0"/>
          </a:xfrm>
          <a:prstGeom prst="line">
            <a:avLst/>
          </a:prstGeom>
          <a:noFill/>
          <a:ln w="38100" cap="rnd">
            <a:solidFill>
              <a:schemeClr val="accent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ru-RU"/>
          </a:p>
        </p:txBody>
      </p:sp>
      <p:sp>
        <p:nvSpPr>
          <p:cNvPr id="15" name="Text Box 23">
            <a:extLst>
              <a:ext uri="{FF2B5EF4-FFF2-40B4-BE49-F238E27FC236}">
                <a16:creationId xmlns:a16="http://schemas.microsoft.com/office/drawing/2014/main" id="{AF46B999-76ED-4A8A-83B0-02FDAD79DF61}"/>
              </a:ext>
            </a:extLst>
          </p:cNvPr>
          <p:cNvSpPr txBox="1">
            <a:spLocks noChangeArrowheads="1"/>
          </p:cNvSpPr>
          <p:nvPr/>
        </p:nvSpPr>
        <p:spPr bwMode="auto">
          <a:xfrm>
            <a:off x="1339056" y="2779713"/>
            <a:ext cx="7683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ru-RU" altLang="en-US"/>
              <a:t>1 </a:t>
            </a:r>
            <a:r>
              <a:rPr lang="en-US" altLang="en-US"/>
              <a:t>Tbp</a:t>
            </a:r>
            <a:endParaRPr lang="ru-RU" altLang="en-US"/>
          </a:p>
        </p:txBody>
      </p:sp>
      <p:pic>
        <p:nvPicPr>
          <p:cNvPr id="16" name="Picture 24" descr="china_l">
            <a:extLst>
              <a:ext uri="{FF2B5EF4-FFF2-40B4-BE49-F238E27FC236}">
                <a16:creationId xmlns:a16="http://schemas.microsoft.com/office/drawing/2014/main" id="{254DE3AA-BC74-4C9C-8338-BFA92E05C2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7043" y="625475"/>
            <a:ext cx="8175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5">
            <a:extLst>
              <a:ext uri="{FF2B5EF4-FFF2-40B4-BE49-F238E27FC236}">
                <a16:creationId xmlns:a16="http://schemas.microsoft.com/office/drawing/2014/main" id="{FD81E885-6997-42C5-AC21-33FA8A3992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6806" y="4830763"/>
            <a:ext cx="947737"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26">
            <a:extLst>
              <a:ext uri="{FF2B5EF4-FFF2-40B4-BE49-F238E27FC236}">
                <a16:creationId xmlns:a16="http://schemas.microsoft.com/office/drawing/2014/main" id="{23284A54-BAC1-4029-BC38-1ADCF725A7A0}"/>
              </a:ext>
            </a:extLst>
          </p:cNvPr>
          <p:cNvSpPr txBox="1">
            <a:spLocks noChangeArrowheads="1"/>
          </p:cNvSpPr>
          <p:nvPr/>
        </p:nvSpPr>
        <p:spPr bwMode="auto">
          <a:xfrm>
            <a:off x="5095081" y="6457950"/>
            <a:ext cx="5984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Sequel</a:t>
            </a:r>
            <a:endParaRPr lang="ru-RU" altLang="en-US" sz="1000" b="1"/>
          </a:p>
        </p:txBody>
      </p:sp>
      <p:pic>
        <p:nvPicPr>
          <p:cNvPr id="19" name="Picture 27">
            <a:extLst>
              <a:ext uri="{FF2B5EF4-FFF2-40B4-BE49-F238E27FC236}">
                <a16:creationId xmlns:a16="http://schemas.microsoft.com/office/drawing/2014/main" id="{656D59C2-295E-47C8-8E33-57CD66B6A42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91856" y="1330325"/>
            <a:ext cx="1320800"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29">
            <a:extLst>
              <a:ext uri="{FF2B5EF4-FFF2-40B4-BE49-F238E27FC236}">
                <a16:creationId xmlns:a16="http://schemas.microsoft.com/office/drawing/2014/main" id="{0FE6C315-CA52-48C3-AEE2-BD3E827B2D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1268" y="1922463"/>
            <a:ext cx="881063"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3">
            <a:extLst>
              <a:ext uri="{FF2B5EF4-FFF2-40B4-BE49-F238E27FC236}">
                <a16:creationId xmlns:a16="http://schemas.microsoft.com/office/drawing/2014/main" id="{3ED4F944-B121-4897-BE6D-B7EC587DCB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22256" y="3722688"/>
            <a:ext cx="130968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34">
            <a:extLst>
              <a:ext uri="{FF2B5EF4-FFF2-40B4-BE49-F238E27FC236}">
                <a16:creationId xmlns:a16="http://schemas.microsoft.com/office/drawing/2014/main" id="{10C4ED51-6AE0-48B6-AB67-9E703618B27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96906" y="5784850"/>
            <a:ext cx="6413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 Box 35">
            <a:extLst>
              <a:ext uri="{FF2B5EF4-FFF2-40B4-BE49-F238E27FC236}">
                <a16:creationId xmlns:a16="http://schemas.microsoft.com/office/drawing/2014/main" id="{7B038661-2AFB-449C-A425-7977B5355B4B}"/>
              </a:ext>
            </a:extLst>
          </p:cNvPr>
          <p:cNvSpPr txBox="1">
            <a:spLocks noChangeArrowheads="1"/>
          </p:cNvSpPr>
          <p:nvPr/>
        </p:nvSpPr>
        <p:spPr bwMode="auto">
          <a:xfrm>
            <a:off x="6996906" y="6242050"/>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sz="1000" b="1"/>
          </a:p>
        </p:txBody>
      </p:sp>
      <p:sp>
        <p:nvSpPr>
          <p:cNvPr id="24" name="Text Box 36">
            <a:extLst>
              <a:ext uri="{FF2B5EF4-FFF2-40B4-BE49-F238E27FC236}">
                <a16:creationId xmlns:a16="http://schemas.microsoft.com/office/drawing/2014/main" id="{5E4A4B8E-5166-45CB-8305-557AEF101B51}"/>
              </a:ext>
            </a:extLst>
          </p:cNvPr>
          <p:cNvSpPr txBox="1">
            <a:spLocks noChangeArrowheads="1"/>
          </p:cNvSpPr>
          <p:nvPr/>
        </p:nvSpPr>
        <p:spPr bwMode="auto">
          <a:xfrm>
            <a:off x="6909593" y="6357938"/>
            <a:ext cx="8588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BGISEQ-50</a:t>
            </a:r>
            <a:endParaRPr lang="ru-RU" altLang="en-US" sz="1000" b="1"/>
          </a:p>
        </p:txBody>
      </p:sp>
      <p:sp>
        <p:nvSpPr>
          <p:cNvPr id="25" name="Text Box 37">
            <a:extLst>
              <a:ext uri="{FF2B5EF4-FFF2-40B4-BE49-F238E27FC236}">
                <a16:creationId xmlns:a16="http://schemas.microsoft.com/office/drawing/2014/main" id="{42D2C61E-933B-425D-99A7-B8F95CD881B8}"/>
              </a:ext>
            </a:extLst>
          </p:cNvPr>
          <p:cNvSpPr txBox="1">
            <a:spLocks noChangeArrowheads="1"/>
          </p:cNvSpPr>
          <p:nvPr/>
        </p:nvSpPr>
        <p:spPr bwMode="auto">
          <a:xfrm>
            <a:off x="6827043" y="4537075"/>
            <a:ext cx="9286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BGISEQ-500</a:t>
            </a:r>
            <a:endParaRPr lang="ru-RU" altLang="en-US" sz="1000" b="1"/>
          </a:p>
        </p:txBody>
      </p:sp>
      <p:pic>
        <p:nvPicPr>
          <p:cNvPr id="26" name="Picture 40">
            <a:extLst>
              <a:ext uri="{FF2B5EF4-FFF2-40B4-BE49-F238E27FC236}">
                <a16:creationId xmlns:a16="http://schemas.microsoft.com/office/drawing/2014/main" id="{0D2DB552-575C-4EB3-BECB-955A1B85450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79418" y="1335088"/>
            <a:ext cx="9366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7" descr="Oxford">
            <a:extLst>
              <a:ext uri="{FF2B5EF4-FFF2-40B4-BE49-F238E27FC236}">
                <a16:creationId xmlns:a16="http://schemas.microsoft.com/office/drawing/2014/main" id="{2EF43BEA-F0C5-4D8C-BE15-FD84385F69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36768" y="1412875"/>
            <a:ext cx="1741488"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9" descr="united-kingdom_l">
            <a:extLst>
              <a:ext uri="{FF2B5EF4-FFF2-40B4-BE49-F238E27FC236}">
                <a16:creationId xmlns:a16="http://schemas.microsoft.com/office/drawing/2014/main" id="{54C47118-CA74-45E7-9ECF-095DDE68609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797131" y="698500"/>
            <a:ext cx="949325"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8">
            <a:extLst>
              <a:ext uri="{FF2B5EF4-FFF2-40B4-BE49-F238E27FC236}">
                <a16:creationId xmlns:a16="http://schemas.microsoft.com/office/drawing/2014/main" id="{F9969810-CDAF-49A1-B176-DC073667EB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186068" y="5594350"/>
            <a:ext cx="4032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30">
            <a:extLst>
              <a:ext uri="{FF2B5EF4-FFF2-40B4-BE49-F238E27FC236}">
                <a16:creationId xmlns:a16="http://schemas.microsoft.com/office/drawing/2014/main" id="{102C4FE4-A6CB-447B-9FB3-5E098AB8893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098756" y="4349750"/>
            <a:ext cx="56197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1">
            <a:extLst>
              <a:ext uri="{FF2B5EF4-FFF2-40B4-BE49-F238E27FC236}">
                <a16:creationId xmlns:a16="http://schemas.microsoft.com/office/drawing/2014/main" id="{59A4DF97-6452-4C79-A274-71359F6641C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41606" y="1849438"/>
            <a:ext cx="684212" cy="89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 Box 38">
            <a:extLst>
              <a:ext uri="{FF2B5EF4-FFF2-40B4-BE49-F238E27FC236}">
                <a16:creationId xmlns:a16="http://schemas.microsoft.com/office/drawing/2014/main" id="{5B39D5A1-77BC-465A-A204-3091440DF3E8}"/>
              </a:ext>
            </a:extLst>
          </p:cNvPr>
          <p:cNvSpPr txBox="1">
            <a:spLocks noChangeArrowheads="1"/>
          </p:cNvSpPr>
          <p:nvPr/>
        </p:nvSpPr>
        <p:spPr bwMode="auto">
          <a:xfrm>
            <a:off x="9076531" y="5999163"/>
            <a:ext cx="6286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MinION</a:t>
            </a:r>
            <a:endParaRPr lang="ru-RU" altLang="en-US" sz="1000" b="1"/>
          </a:p>
        </p:txBody>
      </p:sp>
      <p:sp>
        <p:nvSpPr>
          <p:cNvPr id="33" name="Text Box 39">
            <a:extLst>
              <a:ext uri="{FF2B5EF4-FFF2-40B4-BE49-F238E27FC236}">
                <a16:creationId xmlns:a16="http://schemas.microsoft.com/office/drawing/2014/main" id="{272FD1B7-F3A8-4B21-B821-4BF58E0DA65B}"/>
              </a:ext>
            </a:extLst>
          </p:cNvPr>
          <p:cNvSpPr txBox="1">
            <a:spLocks noChangeArrowheads="1"/>
          </p:cNvSpPr>
          <p:nvPr/>
        </p:nvSpPr>
        <p:spPr bwMode="auto">
          <a:xfrm>
            <a:off x="8946356" y="4918075"/>
            <a:ext cx="8588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GridION X5</a:t>
            </a:r>
            <a:endParaRPr lang="ru-RU" altLang="en-US" sz="1000" b="1"/>
          </a:p>
        </p:txBody>
      </p:sp>
      <p:sp>
        <p:nvSpPr>
          <p:cNvPr id="34" name="Text Box 41">
            <a:extLst>
              <a:ext uri="{FF2B5EF4-FFF2-40B4-BE49-F238E27FC236}">
                <a16:creationId xmlns:a16="http://schemas.microsoft.com/office/drawing/2014/main" id="{E56EF8D5-3280-4B11-995C-AD0CF94887D0}"/>
              </a:ext>
            </a:extLst>
          </p:cNvPr>
          <p:cNvSpPr txBox="1">
            <a:spLocks noChangeArrowheads="1"/>
          </p:cNvSpPr>
          <p:nvPr/>
        </p:nvSpPr>
        <p:spPr bwMode="auto">
          <a:xfrm>
            <a:off x="8935243" y="2786063"/>
            <a:ext cx="9239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000" b="1"/>
              <a:t>PromethION</a:t>
            </a:r>
            <a:endParaRPr lang="ru-RU" altLang="en-US" sz="1000" b="1"/>
          </a:p>
        </p:txBody>
      </p:sp>
    </p:spTree>
    <p:extLst>
      <p:ext uri="{BB962C8B-B14F-4D97-AF65-F5344CB8AC3E}">
        <p14:creationId xmlns:p14="http://schemas.microsoft.com/office/powerpoint/2010/main" val="511403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Заголовок 1">
            <a:extLst>
              <a:ext uri="{FF2B5EF4-FFF2-40B4-BE49-F238E27FC236}">
                <a16:creationId xmlns:a16="http://schemas.microsoft.com/office/drawing/2014/main" id="{12385CCA-D9E7-42E2-8DA5-47B5C4195D83}"/>
              </a:ext>
            </a:extLst>
          </p:cNvPr>
          <p:cNvSpPr>
            <a:spLocks/>
          </p:cNvSpPr>
          <p:nvPr/>
        </p:nvSpPr>
        <p:spPr bwMode="auto">
          <a:xfrm>
            <a:off x="2096646" y="196751"/>
            <a:ext cx="8137525"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ru-RU" altLang="en-US" sz="2800">
                <a:solidFill>
                  <a:srgbClr val="611C13"/>
                </a:solidFill>
                <a:latin typeface="Times New Roman" panose="02020603050405020304" pitchFamily="18" charset="0"/>
                <a:cs typeface="Times New Roman" panose="02020603050405020304" pitchFamily="18" charset="0"/>
              </a:rPr>
              <a:t>Особенности национального секвенирования</a:t>
            </a:r>
          </a:p>
        </p:txBody>
      </p:sp>
      <p:pic>
        <p:nvPicPr>
          <p:cNvPr id="102" name="Picture 5">
            <a:extLst>
              <a:ext uri="{FF2B5EF4-FFF2-40B4-BE49-F238E27FC236}">
                <a16:creationId xmlns:a16="http://schemas.microsoft.com/office/drawing/2014/main" id="{EE4AB618-F570-4DAE-8009-C9AC0EFB6C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8321" y="917476"/>
            <a:ext cx="1225550" cy="817563"/>
          </a:xfrm>
          <a:prstGeom prst="rect">
            <a:avLst/>
          </a:prstGeom>
          <a:noFill/>
          <a:extLst>
            <a:ext uri="{909E8E84-426E-40DD-AFC4-6F175D3DCCD1}">
              <a14:hiddenFill xmlns:a14="http://schemas.microsoft.com/office/drawing/2010/main">
                <a:solidFill>
                  <a:srgbClr val="FFFFFF"/>
                </a:solidFill>
              </a14:hiddenFill>
            </a:ext>
          </a:extLst>
        </p:spPr>
      </p:pic>
      <p:sp>
        <p:nvSpPr>
          <p:cNvPr id="103" name="Text Box 7">
            <a:extLst>
              <a:ext uri="{FF2B5EF4-FFF2-40B4-BE49-F238E27FC236}">
                <a16:creationId xmlns:a16="http://schemas.microsoft.com/office/drawing/2014/main" id="{D4FB1321-6C9F-4307-840B-254E837B077C}"/>
              </a:ext>
            </a:extLst>
          </p:cNvPr>
          <p:cNvSpPr txBox="1">
            <a:spLocks noChangeArrowheads="1"/>
          </p:cNvSpPr>
          <p:nvPr/>
        </p:nvSpPr>
        <p:spPr bwMode="auto">
          <a:xfrm>
            <a:off x="5482784" y="4273451"/>
            <a:ext cx="9286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ru-RU" sz="1000" b="1"/>
              <a:t>BGISEQ-500</a:t>
            </a:r>
            <a:endParaRPr lang="ru-RU" altLang="ru-RU" sz="1000" b="1"/>
          </a:p>
        </p:txBody>
      </p:sp>
      <p:pic>
        <p:nvPicPr>
          <p:cNvPr id="104" name="Picture 8">
            <a:extLst>
              <a:ext uri="{FF2B5EF4-FFF2-40B4-BE49-F238E27FC236}">
                <a16:creationId xmlns:a16="http://schemas.microsoft.com/office/drawing/2014/main" id="{63537FF1-7554-48C1-92C9-375A93EEF6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7234" y="2257326"/>
            <a:ext cx="3384550" cy="199390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9">
            <a:extLst>
              <a:ext uri="{FF2B5EF4-FFF2-40B4-BE49-F238E27FC236}">
                <a16:creationId xmlns:a16="http://schemas.microsoft.com/office/drawing/2014/main" id="{AAA68EA5-DE5D-4DD0-8C22-DBC8BE5D7A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4134" y="2046189"/>
            <a:ext cx="1081087" cy="879475"/>
          </a:xfrm>
          <a:prstGeom prst="rect">
            <a:avLst/>
          </a:prstGeom>
          <a:noFill/>
          <a:extLst>
            <a:ext uri="{909E8E84-426E-40DD-AFC4-6F175D3DCCD1}">
              <a14:hiddenFill xmlns:a14="http://schemas.microsoft.com/office/drawing/2010/main">
                <a:solidFill>
                  <a:srgbClr val="FFFFFF"/>
                </a:solidFill>
              </a14:hiddenFill>
            </a:ext>
          </a:extLst>
        </p:spPr>
      </p:pic>
      <p:sp>
        <p:nvSpPr>
          <p:cNvPr id="106" name="Text Box 10">
            <a:extLst>
              <a:ext uri="{FF2B5EF4-FFF2-40B4-BE49-F238E27FC236}">
                <a16:creationId xmlns:a16="http://schemas.microsoft.com/office/drawing/2014/main" id="{AAA82639-2DEA-471E-A793-7E890E6324B8}"/>
              </a:ext>
            </a:extLst>
          </p:cNvPr>
          <p:cNvSpPr txBox="1">
            <a:spLocks noChangeArrowheads="1"/>
          </p:cNvSpPr>
          <p:nvPr/>
        </p:nvSpPr>
        <p:spPr bwMode="auto">
          <a:xfrm>
            <a:off x="2483996" y="2862164"/>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ru-RU" altLang="ru-RU" sz="1000" b="1"/>
          </a:p>
        </p:txBody>
      </p:sp>
      <p:sp>
        <p:nvSpPr>
          <p:cNvPr id="107" name="Text Box 11">
            <a:extLst>
              <a:ext uri="{FF2B5EF4-FFF2-40B4-BE49-F238E27FC236}">
                <a16:creationId xmlns:a16="http://schemas.microsoft.com/office/drawing/2014/main" id="{FECFD797-8555-4421-9559-573341B07B3C}"/>
              </a:ext>
            </a:extLst>
          </p:cNvPr>
          <p:cNvSpPr txBox="1">
            <a:spLocks noChangeArrowheads="1"/>
          </p:cNvSpPr>
          <p:nvPr/>
        </p:nvSpPr>
        <p:spPr bwMode="auto">
          <a:xfrm>
            <a:off x="2396684" y="2978051"/>
            <a:ext cx="85883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ru-RU" sz="1000" b="1"/>
              <a:t>BGISEQ-50</a:t>
            </a:r>
            <a:endParaRPr lang="ru-RU" altLang="ru-RU" sz="1000" b="1"/>
          </a:p>
        </p:txBody>
      </p:sp>
      <p:pic>
        <p:nvPicPr>
          <p:cNvPr id="108" name="Picture 13">
            <a:extLst>
              <a:ext uri="{FF2B5EF4-FFF2-40B4-BE49-F238E27FC236}">
                <a16:creationId xmlns:a16="http://schemas.microsoft.com/office/drawing/2014/main" id="{CC4ABEB7-1DF5-4B4A-A162-80D9998B39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3196" y="1746151"/>
            <a:ext cx="874713" cy="900113"/>
          </a:xfrm>
          <a:prstGeom prst="rect">
            <a:avLst/>
          </a:prstGeom>
          <a:noFill/>
          <a:extLst>
            <a:ext uri="{909E8E84-426E-40DD-AFC4-6F175D3DCCD1}">
              <a14:hiddenFill xmlns:a14="http://schemas.microsoft.com/office/drawing/2010/main">
                <a:solidFill>
                  <a:srgbClr val="FFFFFF"/>
                </a:solidFill>
              </a14:hiddenFill>
            </a:ext>
          </a:extLst>
        </p:spPr>
      </p:pic>
      <p:sp>
        <p:nvSpPr>
          <p:cNvPr id="109" name="Text Box 14">
            <a:extLst>
              <a:ext uri="{FF2B5EF4-FFF2-40B4-BE49-F238E27FC236}">
                <a16:creationId xmlns:a16="http://schemas.microsoft.com/office/drawing/2014/main" id="{26555167-48B4-46D5-8296-A330D66B2A41}"/>
              </a:ext>
            </a:extLst>
          </p:cNvPr>
          <p:cNvSpPr txBox="1">
            <a:spLocks noChangeArrowheads="1"/>
          </p:cNvSpPr>
          <p:nvPr/>
        </p:nvSpPr>
        <p:spPr bwMode="auto">
          <a:xfrm>
            <a:off x="8730809" y="2646264"/>
            <a:ext cx="12160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ru-RU" sz="1000" b="1"/>
              <a:t>NextSeq CN500</a:t>
            </a:r>
            <a:endParaRPr lang="ru-RU" altLang="ru-RU" sz="1000" b="1"/>
          </a:p>
        </p:txBody>
      </p:sp>
      <p:pic>
        <p:nvPicPr>
          <p:cNvPr id="110" name="Picture 15">
            <a:extLst>
              <a:ext uri="{FF2B5EF4-FFF2-40B4-BE49-F238E27FC236}">
                <a16:creationId xmlns:a16="http://schemas.microsoft.com/office/drawing/2014/main" id="{20824961-C676-41AB-82FF-A02CA394E1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2334" y="4829076"/>
            <a:ext cx="2066925" cy="1417638"/>
          </a:xfrm>
          <a:prstGeom prst="rect">
            <a:avLst/>
          </a:prstGeom>
          <a:noFill/>
          <a:extLst>
            <a:ext uri="{909E8E84-426E-40DD-AFC4-6F175D3DCCD1}">
              <a14:hiddenFill xmlns:a14="http://schemas.microsoft.com/office/drawing/2010/main">
                <a:solidFill>
                  <a:srgbClr val="FFFFFF"/>
                </a:solidFill>
              </a14:hiddenFill>
            </a:ext>
          </a:extLst>
        </p:spPr>
      </p:pic>
      <p:sp>
        <p:nvSpPr>
          <p:cNvPr id="111" name="Text Box 16">
            <a:extLst>
              <a:ext uri="{FF2B5EF4-FFF2-40B4-BE49-F238E27FC236}">
                <a16:creationId xmlns:a16="http://schemas.microsoft.com/office/drawing/2014/main" id="{B9E74DEA-19AE-4DBD-BF54-CBFE037A54C6}"/>
              </a:ext>
            </a:extLst>
          </p:cNvPr>
          <p:cNvSpPr txBox="1">
            <a:spLocks noChangeArrowheads="1"/>
          </p:cNvSpPr>
          <p:nvPr/>
        </p:nvSpPr>
        <p:spPr bwMode="auto">
          <a:xfrm>
            <a:off x="2395096" y="6289576"/>
            <a:ext cx="9985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ru-RU" sz="1000" b="1"/>
              <a:t>BGISEQ-1000</a:t>
            </a:r>
            <a:endParaRPr lang="ru-RU" altLang="ru-RU" sz="1000" b="1"/>
          </a:p>
        </p:txBody>
      </p:sp>
      <p:pic>
        <p:nvPicPr>
          <p:cNvPr id="112" name="Picture 40">
            <a:extLst>
              <a:ext uri="{FF2B5EF4-FFF2-40B4-BE49-F238E27FC236}">
                <a16:creationId xmlns:a16="http://schemas.microsoft.com/office/drawing/2014/main" id="{8BAAE216-163E-4081-A80B-38FFBD7C7B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57009" y="1195289"/>
            <a:ext cx="936625"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8">
            <a:extLst>
              <a:ext uri="{FF2B5EF4-FFF2-40B4-BE49-F238E27FC236}">
                <a16:creationId xmlns:a16="http://schemas.microsoft.com/office/drawing/2014/main" id="{9E68A23D-F4DF-479F-83ED-29617AE43E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8409" y="1206401"/>
            <a:ext cx="1223962" cy="419100"/>
          </a:xfrm>
          <a:prstGeom prst="rect">
            <a:avLst/>
          </a:prstGeom>
          <a:noFill/>
          <a:extLst>
            <a:ext uri="{909E8E84-426E-40DD-AFC4-6F175D3DCCD1}">
              <a14:hiddenFill xmlns:a14="http://schemas.microsoft.com/office/drawing/2010/main">
                <a:solidFill>
                  <a:srgbClr val="FFFFFF"/>
                </a:solidFill>
              </a14:hiddenFill>
            </a:ext>
          </a:extLst>
        </p:spPr>
      </p:pic>
      <p:sp>
        <p:nvSpPr>
          <p:cNvPr id="114" name="Text Box 19">
            <a:extLst>
              <a:ext uri="{FF2B5EF4-FFF2-40B4-BE49-F238E27FC236}">
                <a16:creationId xmlns:a16="http://schemas.microsoft.com/office/drawing/2014/main" id="{8A3B010E-4281-4AE0-A5D3-54A22F395CCA}"/>
              </a:ext>
            </a:extLst>
          </p:cNvPr>
          <p:cNvSpPr txBox="1">
            <a:spLocks noChangeArrowheads="1"/>
          </p:cNvSpPr>
          <p:nvPr/>
        </p:nvSpPr>
        <p:spPr bwMode="auto">
          <a:xfrm>
            <a:off x="8949884" y="6362601"/>
            <a:ext cx="788987"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ru-RU" sz="1000" b="1"/>
              <a:t>GenoCare</a:t>
            </a:r>
            <a:endParaRPr lang="ru-RU" altLang="ru-RU" sz="1000" b="1"/>
          </a:p>
        </p:txBody>
      </p:sp>
      <p:pic>
        <p:nvPicPr>
          <p:cNvPr id="115" name="Picture 21">
            <a:extLst>
              <a:ext uri="{FF2B5EF4-FFF2-40B4-BE49-F238E27FC236}">
                <a16:creationId xmlns:a16="http://schemas.microsoft.com/office/drawing/2014/main" id="{D6C1D440-A43F-43A8-9268-86105BF7F8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65746" y="5638701"/>
            <a:ext cx="915988" cy="68580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2">
            <a:extLst>
              <a:ext uri="{FF2B5EF4-FFF2-40B4-BE49-F238E27FC236}">
                <a16:creationId xmlns:a16="http://schemas.microsoft.com/office/drawing/2014/main" id="{52AC34CE-1940-4C1F-8301-95B130CF6F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00671" y="5032276"/>
            <a:ext cx="809625" cy="317500"/>
          </a:xfrm>
          <a:prstGeom prst="rect">
            <a:avLst/>
          </a:prstGeom>
          <a:noFill/>
          <a:extLst>
            <a:ext uri="{909E8E84-426E-40DD-AFC4-6F175D3DCCD1}">
              <a14:hiddenFill xmlns:a14="http://schemas.microsoft.com/office/drawing/2010/main">
                <a:solidFill>
                  <a:srgbClr val="FFFFFF"/>
                </a:solidFill>
              </a14:hiddenFill>
            </a:ext>
          </a:extLst>
        </p:spPr>
      </p:pic>
      <p:sp>
        <p:nvSpPr>
          <p:cNvPr id="117" name="Text Box 23">
            <a:extLst>
              <a:ext uri="{FF2B5EF4-FFF2-40B4-BE49-F238E27FC236}">
                <a16:creationId xmlns:a16="http://schemas.microsoft.com/office/drawing/2014/main" id="{74801518-5D28-4225-B5BF-B125224B0B70}"/>
              </a:ext>
            </a:extLst>
          </p:cNvPr>
          <p:cNvSpPr txBox="1">
            <a:spLocks noChangeArrowheads="1"/>
          </p:cNvSpPr>
          <p:nvPr/>
        </p:nvSpPr>
        <p:spPr bwMode="auto">
          <a:xfrm>
            <a:off x="8722871" y="5349776"/>
            <a:ext cx="12747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ru-RU" sz="1000" b="1"/>
              <a:t>(Direct Genomics)</a:t>
            </a:r>
            <a:endParaRPr lang="ru-RU" altLang="ru-RU" sz="1000" b="1"/>
          </a:p>
        </p:txBody>
      </p:sp>
      <p:pic>
        <p:nvPicPr>
          <p:cNvPr id="118" name="Picture 24">
            <a:extLst>
              <a:ext uri="{FF2B5EF4-FFF2-40B4-BE49-F238E27FC236}">
                <a16:creationId xmlns:a16="http://schemas.microsoft.com/office/drawing/2014/main" id="{BB9956BD-E7A4-4AA4-9163-D62429A86BF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14134" y="3379689"/>
            <a:ext cx="1012825" cy="920750"/>
          </a:xfrm>
          <a:prstGeom prst="rect">
            <a:avLst/>
          </a:prstGeom>
          <a:noFill/>
          <a:extLst>
            <a:ext uri="{909E8E84-426E-40DD-AFC4-6F175D3DCCD1}">
              <a14:hiddenFill xmlns:a14="http://schemas.microsoft.com/office/drawing/2010/main">
                <a:solidFill>
                  <a:srgbClr val="FFFFFF"/>
                </a:solidFill>
              </a14:hiddenFill>
            </a:ext>
          </a:extLst>
        </p:spPr>
      </p:pic>
      <p:sp>
        <p:nvSpPr>
          <p:cNvPr id="119" name="Text Box 25">
            <a:extLst>
              <a:ext uri="{FF2B5EF4-FFF2-40B4-BE49-F238E27FC236}">
                <a16:creationId xmlns:a16="http://schemas.microsoft.com/office/drawing/2014/main" id="{109C35F9-F783-416C-A176-FDBEC09E8044}"/>
              </a:ext>
            </a:extLst>
          </p:cNvPr>
          <p:cNvSpPr txBox="1">
            <a:spLocks noChangeArrowheads="1"/>
          </p:cNvSpPr>
          <p:nvPr/>
        </p:nvSpPr>
        <p:spPr bwMode="auto">
          <a:xfrm>
            <a:off x="2385571" y="4346476"/>
            <a:ext cx="9286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ru-RU" sz="1000" b="1"/>
              <a:t>BGISEQ-100</a:t>
            </a:r>
            <a:endParaRPr lang="ru-RU" altLang="ru-RU" sz="1000" b="1"/>
          </a:p>
        </p:txBody>
      </p:sp>
      <p:pic>
        <p:nvPicPr>
          <p:cNvPr id="120" name="Picture 27">
            <a:extLst>
              <a:ext uri="{FF2B5EF4-FFF2-40B4-BE49-F238E27FC236}">
                <a16:creationId xmlns:a16="http://schemas.microsoft.com/office/drawing/2014/main" id="{A1065F48-D47B-4A82-9001-B9B1A0337C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314634" y="5264051"/>
            <a:ext cx="1400175" cy="93503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8">
            <a:extLst>
              <a:ext uri="{FF2B5EF4-FFF2-40B4-BE49-F238E27FC236}">
                <a16:creationId xmlns:a16="http://schemas.microsoft.com/office/drawing/2014/main" id="{EF7B0F05-A6F9-4CA6-AA48-276FA3F81E3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28946" y="4830664"/>
            <a:ext cx="1041400" cy="349250"/>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9">
            <a:extLst>
              <a:ext uri="{FF2B5EF4-FFF2-40B4-BE49-F238E27FC236}">
                <a16:creationId xmlns:a16="http://schemas.microsoft.com/office/drawing/2014/main" id="{4222BCF0-87FD-4D25-AE2C-A02447F7998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652521" y="4844951"/>
            <a:ext cx="901700" cy="311150"/>
          </a:xfrm>
          <a:prstGeom prst="rect">
            <a:avLst/>
          </a:prstGeom>
          <a:noFill/>
          <a:extLst>
            <a:ext uri="{909E8E84-426E-40DD-AFC4-6F175D3DCCD1}">
              <a14:hiddenFill xmlns:a14="http://schemas.microsoft.com/office/drawing/2010/main">
                <a:solidFill>
                  <a:srgbClr val="FFFFFF"/>
                </a:solidFill>
              </a14:hiddenFill>
            </a:ext>
          </a:extLst>
        </p:spPr>
      </p:pic>
      <p:sp>
        <p:nvSpPr>
          <p:cNvPr id="123" name="Text Box 30">
            <a:extLst>
              <a:ext uri="{FF2B5EF4-FFF2-40B4-BE49-F238E27FC236}">
                <a16:creationId xmlns:a16="http://schemas.microsoft.com/office/drawing/2014/main" id="{A8D4579A-B195-4E10-8439-B6FDCA1CC641}"/>
              </a:ext>
            </a:extLst>
          </p:cNvPr>
          <p:cNvSpPr txBox="1">
            <a:spLocks noChangeArrowheads="1"/>
          </p:cNvSpPr>
          <p:nvPr/>
        </p:nvSpPr>
        <p:spPr bwMode="auto">
          <a:xfrm>
            <a:off x="4401696" y="6241951"/>
            <a:ext cx="1439863"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ru-RU" sz="1000" b="1"/>
              <a:t>Bioelectron Seq4000</a:t>
            </a:r>
            <a:endParaRPr lang="ru-RU" altLang="ru-RU" sz="1000" b="1"/>
          </a:p>
        </p:txBody>
      </p:sp>
      <p:pic>
        <p:nvPicPr>
          <p:cNvPr id="124" name="Picture 33">
            <a:extLst>
              <a:ext uri="{FF2B5EF4-FFF2-40B4-BE49-F238E27FC236}">
                <a16:creationId xmlns:a16="http://schemas.microsoft.com/office/drawing/2014/main" id="{5752796B-A361-46E8-8F01-C31C4D43EA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17596" y="5262464"/>
            <a:ext cx="1012825" cy="92075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34">
            <a:extLst>
              <a:ext uri="{FF2B5EF4-FFF2-40B4-BE49-F238E27FC236}">
                <a16:creationId xmlns:a16="http://schemas.microsoft.com/office/drawing/2014/main" id="{DB0A4D41-DA63-4449-AB9A-81D501282C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649846" y="3524151"/>
            <a:ext cx="1231900" cy="993775"/>
          </a:xfrm>
          <a:prstGeom prst="rect">
            <a:avLst/>
          </a:prstGeom>
          <a:noFill/>
          <a:extLst>
            <a:ext uri="{909E8E84-426E-40DD-AFC4-6F175D3DCCD1}">
              <a14:hiddenFill xmlns:a14="http://schemas.microsoft.com/office/drawing/2010/main">
                <a:solidFill>
                  <a:srgbClr val="FFFFFF"/>
                </a:solidFill>
              </a14:hiddenFill>
            </a:ext>
          </a:extLst>
        </p:spPr>
      </p:pic>
      <p:sp>
        <p:nvSpPr>
          <p:cNvPr id="126" name="Text Box 35">
            <a:extLst>
              <a:ext uri="{FF2B5EF4-FFF2-40B4-BE49-F238E27FC236}">
                <a16:creationId xmlns:a16="http://schemas.microsoft.com/office/drawing/2014/main" id="{3C3F50F5-3C58-4ADD-A7DF-F1180828F39A}"/>
              </a:ext>
            </a:extLst>
          </p:cNvPr>
          <p:cNvSpPr txBox="1">
            <a:spLocks noChangeArrowheads="1"/>
          </p:cNvSpPr>
          <p:nvPr/>
        </p:nvSpPr>
        <p:spPr bwMode="auto">
          <a:xfrm>
            <a:off x="8729221" y="4517926"/>
            <a:ext cx="115252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ru-RU" sz="1000" b="1"/>
              <a:t>HYK-PSTAR-IIA</a:t>
            </a:r>
            <a:endParaRPr lang="ru-RU" altLang="ru-RU" b="1"/>
          </a:p>
        </p:txBody>
      </p:sp>
      <p:sp>
        <p:nvSpPr>
          <p:cNvPr id="127" name="Text Box 36">
            <a:extLst>
              <a:ext uri="{FF2B5EF4-FFF2-40B4-BE49-F238E27FC236}">
                <a16:creationId xmlns:a16="http://schemas.microsoft.com/office/drawing/2014/main" id="{4DCB27B8-FA05-419E-80FF-3AFEAC7F12C8}"/>
              </a:ext>
            </a:extLst>
          </p:cNvPr>
          <p:cNvSpPr txBox="1">
            <a:spLocks noChangeArrowheads="1"/>
          </p:cNvSpPr>
          <p:nvPr/>
        </p:nvSpPr>
        <p:spPr bwMode="auto">
          <a:xfrm>
            <a:off x="6706746" y="6246714"/>
            <a:ext cx="7191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ru-RU" sz="1000" b="1"/>
              <a:t>DA8600</a:t>
            </a:r>
            <a:endParaRPr lang="ru-RU" altLang="ru-RU" sz="1000" b="1"/>
          </a:p>
        </p:txBody>
      </p:sp>
      <p:pic>
        <p:nvPicPr>
          <p:cNvPr id="128" name="Picture 37">
            <a:extLst>
              <a:ext uri="{FF2B5EF4-FFF2-40B4-BE49-F238E27FC236}">
                <a16:creationId xmlns:a16="http://schemas.microsoft.com/office/drawing/2014/main" id="{D60DB158-9829-4F2E-AF97-965DFAA9BEB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57796" y="3173314"/>
            <a:ext cx="1000125" cy="265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609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46481EC9-9EB0-45BF-8090-A44E7A574D5B}"/>
              </a:ext>
            </a:extLst>
          </p:cNvPr>
          <p:cNvPicPr>
            <a:picLocks noChangeAspect="1"/>
          </p:cNvPicPr>
          <p:nvPr/>
        </p:nvPicPr>
        <p:blipFill>
          <a:blip r:embed="rId2"/>
          <a:stretch>
            <a:fillRect/>
          </a:stretch>
        </p:blipFill>
        <p:spPr>
          <a:xfrm>
            <a:off x="1590675" y="50006"/>
            <a:ext cx="9077325" cy="6807994"/>
          </a:xfrm>
          <a:prstGeom prst="rect">
            <a:avLst/>
          </a:prstGeom>
        </p:spPr>
      </p:pic>
    </p:spTree>
    <p:extLst>
      <p:ext uri="{BB962C8B-B14F-4D97-AF65-F5344CB8AC3E}">
        <p14:creationId xmlns:p14="http://schemas.microsoft.com/office/powerpoint/2010/main" val="2633401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AB2C567-BAA3-4778-BC69-66D5D5C4150E}"/>
              </a:ext>
            </a:extLst>
          </p:cNvPr>
          <p:cNvSpPr>
            <a:spLocks/>
          </p:cNvSpPr>
          <p:nvPr/>
        </p:nvSpPr>
        <p:spPr bwMode="auto">
          <a:xfrm>
            <a:off x="2747169" y="459786"/>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fontAlgn="base">
              <a:spcBef>
                <a:spcPct val="20000"/>
              </a:spcBef>
              <a:spcAft>
                <a:spcPct val="0"/>
              </a:spcAft>
              <a:buChar char="»"/>
              <a:defRPr sz="2000">
                <a:solidFill>
                  <a:schemeClr val="tx1"/>
                </a:solidFill>
                <a:latin typeface="Arial" panose="020B0604020202020204" pitchFamily="34" charset="0"/>
              </a:defRPr>
            </a:lvl6pPr>
            <a:lvl7pPr marL="2971800" indent="-228600" fontAlgn="base">
              <a:spcBef>
                <a:spcPct val="20000"/>
              </a:spcBef>
              <a:spcAft>
                <a:spcPct val="0"/>
              </a:spcAft>
              <a:buChar char="»"/>
              <a:defRPr sz="2000">
                <a:solidFill>
                  <a:schemeClr val="tx1"/>
                </a:solidFill>
                <a:latin typeface="Arial" panose="020B0604020202020204" pitchFamily="34" charset="0"/>
              </a:defRPr>
            </a:lvl7pPr>
            <a:lvl8pPr marL="3429000" indent="-228600" fontAlgn="base">
              <a:spcBef>
                <a:spcPct val="20000"/>
              </a:spcBef>
              <a:spcAft>
                <a:spcPct val="0"/>
              </a:spcAft>
              <a:buChar char="»"/>
              <a:defRPr sz="2000">
                <a:solidFill>
                  <a:schemeClr val="tx1"/>
                </a:solidFill>
                <a:latin typeface="Arial" panose="020B0604020202020204" pitchFamily="34" charset="0"/>
              </a:defRPr>
            </a:lvl8pPr>
            <a:lvl9pPr marL="3886200" indent="-228600" fontAlgn="base">
              <a:spcBef>
                <a:spcPct val="20000"/>
              </a:spcBef>
              <a:spcAft>
                <a:spcPct val="0"/>
              </a:spcAft>
              <a:buChar char="»"/>
              <a:defRPr sz="2000">
                <a:solidFill>
                  <a:schemeClr val="tx1"/>
                </a:solidFill>
                <a:latin typeface="Arial" panose="020B0604020202020204" pitchFamily="34" charset="0"/>
              </a:defRPr>
            </a:lvl9pPr>
          </a:lstStyle>
          <a:p>
            <a:pPr algn="ctr">
              <a:spcBef>
                <a:spcPct val="0"/>
              </a:spcBef>
              <a:buFontTx/>
              <a:buNone/>
            </a:pPr>
            <a:r>
              <a:rPr lang="en-US" altLang="en-US" sz="2800">
                <a:solidFill>
                  <a:srgbClr val="611C13"/>
                </a:solidFill>
                <a:latin typeface="Times New Roman" panose="02020603050405020304" pitchFamily="18" charset="0"/>
                <a:cs typeface="Times New Roman" panose="02020603050405020304" pitchFamily="18" charset="0"/>
              </a:rPr>
              <a:t>China National GeneBank</a:t>
            </a:r>
          </a:p>
          <a:p>
            <a:pPr algn="ctr">
              <a:spcBef>
                <a:spcPct val="0"/>
              </a:spcBef>
              <a:buFontTx/>
              <a:buNone/>
            </a:pPr>
            <a:r>
              <a:rPr lang="en-US" altLang="en-US" sz="2800">
                <a:solidFill>
                  <a:srgbClr val="611C13"/>
                </a:solidFill>
                <a:latin typeface="Times New Roman" panose="02020603050405020304" pitchFamily="18" charset="0"/>
                <a:cs typeface="Times New Roman" panose="02020603050405020304" pitchFamily="18" charset="0"/>
              </a:rPr>
              <a:t>(CNGB)</a:t>
            </a:r>
            <a:endParaRPr lang="ru-RU" altLang="en-US" sz="2800">
              <a:solidFill>
                <a:srgbClr val="611C13"/>
              </a:solidFill>
              <a:latin typeface="Times New Roman" panose="02020603050405020304" pitchFamily="18" charset="0"/>
              <a:cs typeface="Times New Roman" panose="02020603050405020304" pitchFamily="18" charset="0"/>
            </a:endParaRPr>
          </a:p>
        </p:txBody>
      </p:sp>
      <p:pic>
        <p:nvPicPr>
          <p:cNvPr id="3" name="Picture 6">
            <a:extLst>
              <a:ext uri="{FF2B5EF4-FFF2-40B4-BE49-F238E27FC236}">
                <a16:creationId xmlns:a16="http://schemas.microsoft.com/office/drawing/2014/main" id="{E6B8A875-CAF3-44AF-AF88-9CF81596E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231" y="172449"/>
            <a:ext cx="1127125" cy="711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7">
            <a:extLst>
              <a:ext uri="{FF2B5EF4-FFF2-40B4-BE49-F238E27FC236}">
                <a16:creationId xmlns:a16="http://schemas.microsoft.com/office/drawing/2014/main" id="{C15CA045-CD8B-48DD-AB6D-3938A7157D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9831" y="1696449"/>
            <a:ext cx="7272338" cy="4094162"/>
          </a:xfrm>
          <a:prstGeom prst="rect">
            <a:avLst/>
          </a:prstGeom>
          <a:noFill/>
          <a:extLst>
            <a:ext uri="{909E8E84-426E-40DD-AFC4-6F175D3DCCD1}">
              <a14:hiddenFill xmlns:a14="http://schemas.microsoft.com/office/drawing/2010/main">
                <a:solidFill>
                  <a:srgbClr val="FFFFFF"/>
                </a:solidFill>
              </a14:hiddenFill>
            </a:ext>
          </a:extLst>
        </p:spPr>
      </p:pic>
      <p:sp>
        <p:nvSpPr>
          <p:cNvPr id="5" name="Text Box 8">
            <a:extLst>
              <a:ext uri="{FF2B5EF4-FFF2-40B4-BE49-F238E27FC236}">
                <a16:creationId xmlns:a16="http://schemas.microsoft.com/office/drawing/2014/main" id="{F0A4D988-B118-44FE-A660-D70000095777}"/>
              </a:ext>
            </a:extLst>
          </p:cNvPr>
          <p:cNvSpPr txBox="1">
            <a:spLocks noChangeArrowheads="1"/>
          </p:cNvSpPr>
          <p:nvPr/>
        </p:nvSpPr>
        <p:spPr bwMode="auto">
          <a:xfrm>
            <a:off x="2174081" y="6143036"/>
            <a:ext cx="7918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ru-RU" altLang="ru-RU">
                <a:hlinkClick r:id="rId4"/>
              </a:rPr>
              <a:t>http://www.presstv.com/Detail/2016/09/22/485893/China-national-gene-bank</a:t>
            </a:r>
            <a:endParaRPr lang="en-US" altLang="ru-RU"/>
          </a:p>
          <a:p>
            <a:pPr eaLnBrk="0" hangingPunct="0"/>
            <a:endParaRPr lang="ru-RU" altLang="ru-RU"/>
          </a:p>
        </p:txBody>
      </p:sp>
      <p:pic>
        <p:nvPicPr>
          <p:cNvPr id="6" name="Picture 9">
            <a:extLst>
              <a:ext uri="{FF2B5EF4-FFF2-40B4-BE49-F238E27FC236}">
                <a16:creationId xmlns:a16="http://schemas.microsoft.com/office/drawing/2014/main" id="{F7E64595-AEBE-4833-9191-4193C2775D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89294" y="148636"/>
            <a:ext cx="935037" cy="623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86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B997FCB-C5FA-48F2-9FDB-EFD764879407}"/>
              </a:ext>
            </a:extLst>
          </p:cNvPr>
          <p:cNvSpPr>
            <a:spLocks noChangeArrowheads="1"/>
          </p:cNvSpPr>
          <p:nvPr/>
        </p:nvSpPr>
        <p:spPr bwMode="auto">
          <a:xfrm>
            <a:off x="4280064" y="281127"/>
            <a:ext cx="37167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r>
              <a:rPr lang="ru-RU" altLang="ru-RU" sz="2800" dirty="0">
                <a:solidFill>
                  <a:srgbClr val="611C13"/>
                </a:solidFill>
                <a:latin typeface="Times New Roman" panose="02020603050405020304" pitchFamily="18" charset="0"/>
                <a:cs typeface="Times New Roman" panose="02020603050405020304" pitchFamily="18" charset="0"/>
              </a:rPr>
              <a:t>Секвенирование - 2018</a:t>
            </a:r>
          </a:p>
        </p:txBody>
      </p:sp>
      <p:sp>
        <p:nvSpPr>
          <p:cNvPr id="3" name="Text Box 5">
            <a:extLst>
              <a:ext uri="{FF2B5EF4-FFF2-40B4-BE49-F238E27FC236}">
                <a16:creationId xmlns:a16="http://schemas.microsoft.com/office/drawing/2014/main" id="{9DBC1D5F-A32E-486C-8276-CE757AD93E1F}"/>
              </a:ext>
            </a:extLst>
          </p:cNvPr>
          <p:cNvSpPr txBox="1">
            <a:spLocks noChangeArrowheads="1"/>
          </p:cNvSpPr>
          <p:nvPr/>
        </p:nvSpPr>
        <p:spPr bwMode="auto">
          <a:xfrm>
            <a:off x="2387764" y="1167418"/>
            <a:ext cx="68611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ru-RU" altLang="ru-RU"/>
          </a:p>
        </p:txBody>
      </p:sp>
      <p:sp>
        <p:nvSpPr>
          <p:cNvPr id="4" name="Rectangle 6">
            <a:extLst>
              <a:ext uri="{FF2B5EF4-FFF2-40B4-BE49-F238E27FC236}">
                <a16:creationId xmlns:a16="http://schemas.microsoft.com/office/drawing/2014/main" id="{46D66AB6-5258-4761-A9E4-A1B084AE9F33}"/>
              </a:ext>
            </a:extLst>
          </p:cNvPr>
          <p:cNvSpPr txBox="1">
            <a:spLocks noChangeArrowheads="1"/>
          </p:cNvSpPr>
          <p:nvPr/>
        </p:nvSpPr>
        <p:spPr>
          <a:xfrm>
            <a:off x="2192502" y="1362681"/>
            <a:ext cx="8064500" cy="4897437"/>
          </a:xfrm>
          <a:prstGeom prst="rect">
            <a:avLst/>
          </a:prstGeom>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ru-RU" altLang="ru-RU" sz="2200"/>
              <a:t>Годовые объёмы финансирования мегапроектов и нацпроектов по </a:t>
            </a:r>
            <a:r>
              <a:rPr lang="en-US" altLang="ru-RU" sz="2200"/>
              <a:t>WGS</a:t>
            </a:r>
            <a:r>
              <a:rPr lang="ru-RU" altLang="ru-RU" sz="2200"/>
              <a:t> измеряются сотнями миллионов долларов </a:t>
            </a:r>
            <a:endParaRPr lang="en-US" altLang="ru-RU" sz="2200"/>
          </a:p>
          <a:p>
            <a:r>
              <a:rPr lang="ru-RU" altLang="ru-RU" sz="2200"/>
              <a:t>Стоимость </a:t>
            </a:r>
            <a:r>
              <a:rPr lang="en-US" altLang="ru-RU" sz="2200"/>
              <a:t>WGS</a:t>
            </a:r>
            <a:r>
              <a:rPr lang="ru-RU" altLang="ru-RU" sz="2200"/>
              <a:t> уменьшилась до </a:t>
            </a:r>
            <a:r>
              <a:rPr lang="en-US" altLang="ru-RU" sz="2200"/>
              <a:t>$600 </a:t>
            </a:r>
            <a:r>
              <a:rPr lang="ru-RU" altLang="ru-RU" sz="2200"/>
              <a:t>за геном</a:t>
            </a:r>
          </a:p>
          <a:p>
            <a:r>
              <a:rPr lang="ru-RU" altLang="ru-RU" sz="2200"/>
              <a:t>Экзомное секвенирование вытесняется полногеномным </a:t>
            </a:r>
          </a:p>
          <a:p>
            <a:r>
              <a:rPr lang="ru-RU" altLang="ru-RU" sz="2200"/>
              <a:t>В борьбу за рынок </a:t>
            </a:r>
            <a:r>
              <a:rPr lang="en-US" altLang="ru-RU" sz="2200"/>
              <a:t>NGS</a:t>
            </a:r>
            <a:r>
              <a:rPr lang="ru-RU" altLang="ru-RU" sz="2200"/>
              <a:t> включилась технология нанопорового секвенирования </a:t>
            </a:r>
          </a:p>
          <a:p>
            <a:r>
              <a:rPr lang="ru-RU" altLang="ru-RU" sz="2200"/>
              <a:t>Увеличение разрыва между лидерами и аутсайдерами геномных гонок привело к кризису  полупроводникового и </a:t>
            </a:r>
            <a:r>
              <a:rPr lang="en-US" altLang="ru-RU" sz="2200"/>
              <a:t>SMRT</a:t>
            </a:r>
            <a:r>
              <a:rPr lang="ru-RU" altLang="ru-RU" sz="2200"/>
              <a:t> секвенирования</a:t>
            </a:r>
          </a:p>
          <a:p>
            <a:r>
              <a:rPr lang="ru-RU" altLang="ru-RU" sz="2200"/>
              <a:t>Определилась тройка лидеров геномных гонок </a:t>
            </a:r>
            <a:r>
              <a:rPr lang="en-US" altLang="ru-RU" sz="2200"/>
              <a:t>(Illumina</a:t>
            </a:r>
            <a:r>
              <a:rPr lang="ru-RU" altLang="ru-RU" sz="2200"/>
              <a:t>, </a:t>
            </a:r>
            <a:r>
              <a:rPr lang="en-US" altLang="ru-RU" sz="2200"/>
              <a:t>BGI</a:t>
            </a:r>
            <a:r>
              <a:rPr lang="ru-RU" altLang="ru-RU" sz="2200"/>
              <a:t> и </a:t>
            </a:r>
            <a:r>
              <a:rPr lang="en-US" altLang="ru-RU" sz="2200"/>
              <a:t>ONT)</a:t>
            </a:r>
            <a:endParaRPr lang="ru-RU" altLang="ru-RU" sz="2200"/>
          </a:p>
          <a:p>
            <a:r>
              <a:rPr lang="ru-RU" altLang="ru-RU" sz="2200"/>
              <a:t>Неоспоримое лидерство США в геномных гонках оспорили Китай и Великобритания</a:t>
            </a:r>
            <a:endParaRPr lang="en-US" altLang="ru-RU" sz="2200"/>
          </a:p>
        </p:txBody>
      </p:sp>
    </p:spTree>
    <p:extLst>
      <p:ext uri="{BB962C8B-B14F-4D97-AF65-F5344CB8AC3E}">
        <p14:creationId xmlns:p14="http://schemas.microsoft.com/office/powerpoint/2010/main" val="29896763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648DE-0E67-413D-9C0E-BF532AA1F03D}"/>
              </a:ext>
            </a:extLst>
          </p:cNvPr>
          <p:cNvSpPr txBox="1">
            <a:spLocks/>
          </p:cNvSpPr>
          <p:nvPr/>
        </p:nvSpPr>
        <p:spPr>
          <a:xfrm>
            <a:off x="1847410" y="2636890"/>
            <a:ext cx="8229600" cy="1143000"/>
          </a:xfrm>
          <a:prstGeom prst="rect">
            <a:avLst/>
          </a:prstGeom>
        </p:spPr>
        <p:txBody>
          <a:bodyP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t>How Does Illumina Sequencing Work?</a:t>
            </a:r>
            <a:endParaRPr lang="en-GB" dirty="0"/>
          </a:p>
        </p:txBody>
      </p:sp>
    </p:spTree>
    <p:extLst>
      <p:ext uri="{BB962C8B-B14F-4D97-AF65-F5344CB8AC3E}">
        <p14:creationId xmlns:p14="http://schemas.microsoft.com/office/powerpoint/2010/main" val="452124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BE2D3E9-7608-480D-ADCC-276406B2D4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62357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18E3A290-411E-4291-B27E-04B1FF557458}"/>
              </a:ext>
            </a:extLst>
          </p:cNvPr>
          <p:cNvPicPr>
            <a:picLocks noChangeAspect="1"/>
          </p:cNvPicPr>
          <p:nvPr/>
        </p:nvPicPr>
        <p:blipFill>
          <a:blip r:embed="rId2"/>
          <a:stretch>
            <a:fillRect/>
          </a:stretch>
        </p:blipFill>
        <p:spPr>
          <a:xfrm>
            <a:off x="1541483" y="-12003"/>
            <a:ext cx="9109034" cy="6870003"/>
          </a:xfrm>
          <a:prstGeom prst="rect">
            <a:avLst/>
          </a:prstGeom>
        </p:spPr>
      </p:pic>
    </p:spTree>
    <p:extLst>
      <p:ext uri="{BB962C8B-B14F-4D97-AF65-F5344CB8AC3E}">
        <p14:creationId xmlns:p14="http://schemas.microsoft.com/office/powerpoint/2010/main" val="3276152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4A7BAB9-E9FF-4124-A372-69D312D05618}"/>
              </a:ext>
            </a:extLst>
          </p:cNvPr>
          <p:cNvPicPr>
            <a:picLocks noChangeAspect="1"/>
          </p:cNvPicPr>
          <p:nvPr/>
        </p:nvPicPr>
        <p:blipFill>
          <a:blip r:embed="rId2"/>
          <a:stretch>
            <a:fillRect/>
          </a:stretch>
        </p:blipFill>
        <p:spPr>
          <a:xfrm>
            <a:off x="1453833" y="0"/>
            <a:ext cx="9284336" cy="6858000"/>
          </a:xfrm>
          <a:prstGeom prst="rect">
            <a:avLst/>
          </a:prstGeom>
        </p:spPr>
      </p:pic>
    </p:spTree>
    <p:extLst>
      <p:ext uri="{BB962C8B-B14F-4D97-AF65-F5344CB8AC3E}">
        <p14:creationId xmlns:p14="http://schemas.microsoft.com/office/powerpoint/2010/main" val="13137275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2" name="TextBox 1"/>
          <p:cNvSpPr txBox="1"/>
          <p:nvPr/>
        </p:nvSpPr>
        <p:spPr>
          <a:xfrm>
            <a:off x="7176121" y="3343464"/>
            <a:ext cx="1347805" cy="646331"/>
          </a:xfrm>
          <a:prstGeom prst="rect">
            <a:avLst/>
          </a:prstGeom>
          <a:solidFill>
            <a:schemeClr val="bg1"/>
          </a:solidFill>
        </p:spPr>
        <p:txBody>
          <a:bodyPr wrap="none" rtlCol="0">
            <a:spAutoFit/>
          </a:bodyPr>
          <a:lstStyle/>
          <a:p>
            <a:r>
              <a:rPr lang="en-GB" sz="3600" dirty="0"/>
              <a:t>Fridge</a:t>
            </a:r>
          </a:p>
        </p:txBody>
      </p:sp>
      <p:sp>
        <p:nvSpPr>
          <p:cNvPr id="4" name="TextBox 3"/>
          <p:cNvSpPr txBox="1"/>
          <p:nvPr/>
        </p:nvSpPr>
        <p:spPr>
          <a:xfrm>
            <a:off x="6654618" y="4437113"/>
            <a:ext cx="1455207" cy="646331"/>
          </a:xfrm>
          <a:prstGeom prst="rect">
            <a:avLst/>
          </a:prstGeom>
          <a:solidFill>
            <a:schemeClr val="bg1"/>
          </a:solidFill>
        </p:spPr>
        <p:txBody>
          <a:bodyPr wrap="none" rtlCol="0">
            <a:spAutoFit/>
          </a:bodyPr>
          <a:lstStyle/>
          <a:p>
            <a:r>
              <a:rPr lang="en-GB" sz="3600" dirty="0"/>
              <a:t>Pumps</a:t>
            </a:r>
          </a:p>
        </p:txBody>
      </p:sp>
      <p:sp>
        <p:nvSpPr>
          <p:cNvPr id="5" name="TextBox 4"/>
          <p:cNvSpPr txBox="1"/>
          <p:nvPr/>
        </p:nvSpPr>
        <p:spPr>
          <a:xfrm>
            <a:off x="3359696" y="3105835"/>
            <a:ext cx="2364686" cy="646331"/>
          </a:xfrm>
          <a:prstGeom prst="rect">
            <a:avLst/>
          </a:prstGeom>
          <a:solidFill>
            <a:schemeClr val="bg1"/>
          </a:solidFill>
        </p:spPr>
        <p:txBody>
          <a:bodyPr wrap="none" rtlCol="0">
            <a:spAutoFit/>
          </a:bodyPr>
          <a:lstStyle/>
          <a:p>
            <a:r>
              <a:rPr lang="en-GB" sz="3600" dirty="0"/>
              <a:t>Microscope</a:t>
            </a:r>
          </a:p>
        </p:txBody>
      </p:sp>
    </p:spTree>
    <p:extLst>
      <p:ext uri="{BB962C8B-B14F-4D97-AF65-F5344CB8AC3E}">
        <p14:creationId xmlns:p14="http://schemas.microsoft.com/office/powerpoint/2010/main" val="316823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12576"/>
            <a:ext cx="9108504" cy="6831378"/>
          </a:xfrm>
          <a:prstGeom prst="rect">
            <a:avLst/>
          </a:prstGeom>
        </p:spPr>
      </p:pic>
    </p:spTree>
    <p:extLst>
      <p:ext uri="{BB962C8B-B14F-4D97-AF65-F5344CB8AC3E}">
        <p14:creationId xmlns:p14="http://schemas.microsoft.com/office/powerpoint/2010/main" val="136968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Real Illumina Sequence Data</a:t>
            </a:r>
          </a:p>
        </p:txBody>
      </p:sp>
      <p:pic>
        <p:nvPicPr>
          <p:cNvPr id="1026" name="Picture 2" descr="C:\Users\andrewss\Desktop\s_1_1118_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1628800"/>
            <a:ext cx="8884827" cy="403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52195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1981200" y="3789050"/>
            <a:ext cx="8229600" cy="2880400"/>
          </a:xfrm>
        </p:spPr>
        <p:txBody>
          <a:bodyPr>
            <a:normAutofit/>
          </a:bodyPr>
          <a:lstStyle/>
          <a:p>
            <a:r>
              <a:rPr lang="en-GB" dirty="0"/>
              <a:t>Single molecule attaches randomly*</a:t>
            </a:r>
          </a:p>
          <a:p>
            <a:r>
              <a:rPr lang="en-GB" dirty="0"/>
              <a:t>Bridge amplification amplifies*</a:t>
            </a:r>
          </a:p>
          <a:p>
            <a:r>
              <a:rPr lang="en-GB" dirty="0"/>
              <a:t>Cluster of identical (</a:t>
            </a:r>
            <a:r>
              <a:rPr lang="en-GB" dirty="0" err="1"/>
              <a:t>ish</a:t>
            </a:r>
            <a:r>
              <a:rPr lang="en-GB" dirty="0"/>
              <a:t>) molecules created</a:t>
            </a:r>
          </a:p>
          <a:p>
            <a:endParaRPr lang="en-GB" dirty="0"/>
          </a:p>
          <a:p>
            <a:endParaRPr lang="en-GB" dirty="0"/>
          </a:p>
          <a:p>
            <a:pPr marL="0" indent="0">
              <a:buNone/>
            </a:pPr>
            <a:r>
              <a:rPr lang="en-GB" sz="1500" dirty="0"/>
              <a:t>*Newer sequences (x10 and HiSeq4000 use bead guided positioning and isothermal expansion)</a:t>
            </a:r>
          </a:p>
        </p:txBody>
      </p:sp>
      <p:sp>
        <p:nvSpPr>
          <p:cNvPr id="4" name="Rectangle 3"/>
          <p:cNvSpPr/>
          <p:nvPr/>
        </p:nvSpPr>
        <p:spPr>
          <a:xfrm>
            <a:off x="3298223" y="1974270"/>
            <a:ext cx="4165967" cy="1521446"/>
          </a:xfrm>
          <a:custGeom>
            <a:avLst/>
            <a:gdLst>
              <a:gd name="connsiteX0" fmla="*/ 0 w 3168440"/>
              <a:gd name="connsiteY0" fmla="*/ 0 h 1512210"/>
              <a:gd name="connsiteX1" fmla="*/ 3168440 w 3168440"/>
              <a:gd name="connsiteY1" fmla="*/ 0 h 1512210"/>
              <a:gd name="connsiteX2" fmla="*/ 3168440 w 3168440"/>
              <a:gd name="connsiteY2" fmla="*/ 1512210 h 1512210"/>
              <a:gd name="connsiteX3" fmla="*/ 0 w 3168440"/>
              <a:gd name="connsiteY3" fmla="*/ 1512210 h 1512210"/>
              <a:gd name="connsiteX4" fmla="*/ 0 w 3168440"/>
              <a:gd name="connsiteY4" fmla="*/ 0 h 1512210"/>
              <a:gd name="connsiteX0" fmla="*/ 0 w 3168440"/>
              <a:gd name="connsiteY0" fmla="*/ 0 h 1521446"/>
              <a:gd name="connsiteX1" fmla="*/ 3168440 w 3168440"/>
              <a:gd name="connsiteY1" fmla="*/ 0 h 1521446"/>
              <a:gd name="connsiteX2" fmla="*/ 2429530 w 3168440"/>
              <a:gd name="connsiteY2" fmla="*/ 1521446 h 1521446"/>
              <a:gd name="connsiteX3" fmla="*/ 0 w 3168440"/>
              <a:gd name="connsiteY3" fmla="*/ 1512210 h 1521446"/>
              <a:gd name="connsiteX4" fmla="*/ 0 w 3168440"/>
              <a:gd name="connsiteY4" fmla="*/ 0 h 1521446"/>
              <a:gd name="connsiteX0" fmla="*/ 822036 w 3990476"/>
              <a:gd name="connsiteY0" fmla="*/ 0 h 1521446"/>
              <a:gd name="connsiteX1" fmla="*/ 3990476 w 3990476"/>
              <a:gd name="connsiteY1" fmla="*/ 0 h 1521446"/>
              <a:gd name="connsiteX2" fmla="*/ 3251566 w 3990476"/>
              <a:gd name="connsiteY2" fmla="*/ 1521446 h 1521446"/>
              <a:gd name="connsiteX3" fmla="*/ 0 w 3990476"/>
              <a:gd name="connsiteY3" fmla="*/ 1484501 h 1521446"/>
              <a:gd name="connsiteX4" fmla="*/ 822036 w 3990476"/>
              <a:gd name="connsiteY4" fmla="*/ 0 h 1521446"/>
              <a:gd name="connsiteX0" fmla="*/ 997527 w 4165967"/>
              <a:gd name="connsiteY0" fmla="*/ 0 h 1521446"/>
              <a:gd name="connsiteX1" fmla="*/ 4165967 w 4165967"/>
              <a:gd name="connsiteY1" fmla="*/ 0 h 1521446"/>
              <a:gd name="connsiteX2" fmla="*/ 3427057 w 4165967"/>
              <a:gd name="connsiteY2" fmla="*/ 1521446 h 1521446"/>
              <a:gd name="connsiteX3" fmla="*/ 0 w 4165967"/>
              <a:gd name="connsiteY3" fmla="*/ 1484501 h 1521446"/>
              <a:gd name="connsiteX4" fmla="*/ 997527 w 4165967"/>
              <a:gd name="connsiteY4" fmla="*/ 0 h 1521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5967" h="1521446">
                <a:moveTo>
                  <a:pt x="997527" y="0"/>
                </a:moveTo>
                <a:lnTo>
                  <a:pt x="4165967" y="0"/>
                </a:lnTo>
                <a:lnTo>
                  <a:pt x="3427057" y="1521446"/>
                </a:lnTo>
                <a:lnTo>
                  <a:pt x="0" y="1484501"/>
                </a:lnTo>
                <a:lnTo>
                  <a:pt x="997527" y="0"/>
                </a:lnTo>
                <a:close/>
              </a:path>
            </a:pathLst>
          </a:custGeom>
          <a:solidFill>
            <a:schemeClr val="bg1">
              <a:lumMod val="85000"/>
            </a:schemeClr>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p:cNvCxnSpPr/>
          <p:nvPr/>
        </p:nvCxnSpPr>
        <p:spPr>
          <a:xfrm>
            <a:off x="4223740" y="2156298"/>
            <a:ext cx="0" cy="1080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reeform 8"/>
          <p:cNvSpPr/>
          <p:nvPr/>
        </p:nvSpPr>
        <p:spPr>
          <a:xfrm>
            <a:off x="4367370" y="2065926"/>
            <a:ext cx="792500" cy="800139"/>
          </a:xfrm>
          <a:custGeom>
            <a:avLst/>
            <a:gdLst>
              <a:gd name="connsiteX0" fmla="*/ 0 w 647700"/>
              <a:gd name="connsiteY0" fmla="*/ 800139 h 800139"/>
              <a:gd name="connsiteX1" fmla="*/ 330200 w 647700"/>
              <a:gd name="connsiteY1" fmla="*/ 39 h 800139"/>
              <a:gd name="connsiteX2" fmla="*/ 647700 w 647700"/>
              <a:gd name="connsiteY2" fmla="*/ 762039 h 800139"/>
              <a:gd name="connsiteX3" fmla="*/ 647700 w 647700"/>
              <a:gd name="connsiteY3" fmla="*/ 762039 h 800139"/>
            </a:gdLst>
            <a:ahLst/>
            <a:cxnLst>
              <a:cxn ang="0">
                <a:pos x="connsiteX0" y="connsiteY0"/>
              </a:cxn>
              <a:cxn ang="0">
                <a:pos x="connsiteX1" y="connsiteY1"/>
              </a:cxn>
              <a:cxn ang="0">
                <a:pos x="connsiteX2" y="connsiteY2"/>
              </a:cxn>
              <a:cxn ang="0">
                <a:pos x="connsiteX3" y="connsiteY3"/>
              </a:cxn>
            </a:cxnLst>
            <a:rect l="l" t="t" r="r" b="b"/>
            <a:pathLst>
              <a:path w="647700" h="800139">
                <a:moveTo>
                  <a:pt x="0" y="800139"/>
                </a:moveTo>
                <a:cubicBezTo>
                  <a:pt x="111125" y="403264"/>
                  <a:pt x="222250" y="6389"/>
                  <a:pt x="330200" y="39"/>
                </a:cubicBezTo>
                <a:cubicBezTo>
                  <a:pt x="438150" y="-6311"/>
                  <a:pt x="647700" y="762039"/>
                  <a:pt x="647700" y="762039"/>
                </a:cubicBezTo>
                <a:lnTo>
                  <a:pt x="647700" y="762039"/>
                </a:ln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3" name="Group 12"/>
          <p:cNvGrpSpPr/>
          <p:nvPr/>
        </p:nvGrpSpPr>
        <p:grpSpPr>
          <a:xfrm>
            <a:off x="5042880" y="1340710"/>
            <a:ext cx="233980" cy="1267120"/>
            <a:chOff x="3563470" y="2073510"/>
            <a:chExt cx="233980" cy="1267120"/>
          </a:xfrm>
        </p:grpSpPr>
        <p:cxnSp>
          <p:nvCxnSpPr>
            <p:cNvPr id="8" name="Straight Connector 7"/>
            <p:cNvCxnSpPr/>
            <p:nvPr/>
          </p:nvCxnSpPr>
          <p:spPr>
            <a:xfrm>
              <a:off x="3645050" y="2260480"/>
              <a:ext cx="0" cy="1080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797450" y="2168825"/>
              <a:ext cx="0" cy="1080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563470" y="2168825"/>
              <a:ext cx="0" cy="1080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721400" y="2073510"/>
              <a:ext cx="0" cy="10801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5" name="Рисунок 14">
            <a:extLst>
              <a:ext uri="{FF2B5EF4-FFF2-40B4-BE49-F238E27FC236}">
                <a16:creationId xmlns:a16="http://schemas.microsoft.com/office/drawing/2014/main" id="{C364FCF2-65A1-4E12-A0F6-BC10E9A90D22}"/>
              </a:ext>
            </a:extLst>
          </p:cNvPr>
          <p:cNvPicPr>
            <a:picLocks noChangeAspect="1"/>
          </p:cNvPicPr>
          <p:nvPr/>
        </p:nvPicPr>
        <p:blipFill>
          <a:blip r:embed="rId2"/>
          <a:stretch>
            <a:fillRect/>
          </a:stretch>
        </p:blipFill>
        <p:spPr>
          <a:xfrm>
            <a:off x="273033" y="188867"/>
            <a:ext cx="11344275" cy="6372225"/>
          </a:xfrm>
          <a:prstGeom prst="rect">
            <a:avLst/>
          </a:prstGeom>
        </p:spPr>
      </p:pic>
    </p:spTree>
    <p:extLst>
      <p:ext uri="{BB962C8B-B14F-4D97-AF65-F5344CB8AC3E}">
        <p14:creationId xmlns:p14="http://schemas.microsoft.com/office/powerpoint/2010/main" val="196774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Рисунок 3">
            <a:extLst>
              <a:ext uri="{FF2B5EF4-FFF2-40B4-BE49-F238E27FC236}">
                <a16:creationId xmlns:a16="http://schemas.microsoft.com/office/drawing/2014/main" id="{2F165F0E-EA79-4D7D-89D6-52DAFE71E252}"/>
              </a:ext>
            </a:extLst>
          </p:cNvPr>
          <p:cNvPicPr>
            <a:picLocks noChangeAspect="1"/>
          </p:cNvPicPr>
          <p:nvPr/>
        </p:nvPicPr>
        <p:blipFill>
          <a:blip r:embed="rId2"/>
          <a:stretch>
            <a:fillRect/>
          </a:stretch>
        </p:blipFill>
        <p:spPr>
          <a:xfrm>
            <a:off x="1522637" y="0"/>
            <a:ext cx="9146725" cy="6858000"/>
          </a:xfrm>
          <a:prstGeom prst="rect">
            <a:avLst/>
          </a:prstGeom>
        </p:spPr>
      </p:pic>
    </p:spTree>
    <p:extLst>
      <p:ext uri="{BB962C8B-B14F-4D97-AF65-F5344CB8AC3E}">
        <p14:creationId xmlns:p14="http://schemas.microsoft.com/office/powerpoint/2010/main" val="3492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B6BCB08-0A9A-40E1-8C18-540509735F64}"/>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2F3F0322-E687-45F9-AD0B-1F079E7DF958}"/>
              </a:ext>
            </a:extLst>
          </p:cNvPr>
          <p:cNvSpPr>
            <a:spLocks noGrp="1"/>
          </p:cNvSpPr>
          <p:nvPr>
            <p:ph idx="1"/>
          </p:nvPr>
        </p:nvSpPr>
        <p:spPr/>
        <p:txBody>
          <a:bodyPr/>
          <a:lstStyle/>
          <a:p>
            <a:endParaRPr lang="ru-RU"/>
          </a:p>
        </p:txBody>
      </p:sp>
      <p:pic>
        <p:nvPicPr>
          <p:cNvPr id="4" name="Рисунок 3">
            <a:extLst>
              <a:ext uri="{FF2B5EF4-FFF2-40B4-BE49-F238E27FC236}">
                <a16:creationId xmlns:a16="http://schemas.microsoft.com/office/drawing/2014/main" id="{35E3B90E-F5C8-415B-A77C-859390A6167E}"/>
              </a:ext>
            </a:extLst>
          </p:cNvPr>
          <p:cNvPicPr>
            <a:picLocks noChangeAspect="1"/>
          </p:cNvPicPr>
          <p:nvPr/>
        </p:nvPicPr>
        <p:blipFill>
          <a:blip r:embed="rId2"/>
          <a:stretch>
            <a:fillRect/>
          </a:stretch>
        </p:blipFill>
        <p:spPr>
          <a:xfrm>
            <a:off x="452437" y="276225"/>
            <a:ext cx="11287125" cy="6305550"/>
          </a:xfrm>
          <a:prstGeom prst="rect">
            <a:avLst/>
          </a:prstGeom>
        </p:spPr>
      </p:pic>
    </p:spTree>
    <p:extLst>
      <p:ext uri="{BB962C8B-B14F-4D97-AF65-F5344CB8AC3E}">
        <p14:creationId xmlns:p14="http://schemas.microsoft.com/office/powerpoint/2010/main" val="2752344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817DE63-D867-4FA0-ABCF-4BAD0C1C7498}"/>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2EFA16BD-4972-46D8-A917-EE4F018A18D8}"/>
              </a:ext>
            </a:extLst>
          </p:cNvPr>
          <p:cNvSpPr>
            <a:spLocks noGrp="1"/>
          </p:cNvSpPr>
          <p:nvPr>
            <p:ph idx="1"/>
          </p:nvPr>
        </p:nvSpPr>
        <p:spPr/>
        <p:txBody>
          <a:bodyPr/>
          <a:lstStyle/>
          <a:p>
            <a:endParaRPr lang="ru-RU"/>
          </a:p>
        </p:txBody>
      </p:sp>
      <p:pic>
        <p:nvPicPr>
          <p:cNvPr id="4" name="Рисунок 3">
            <a:extLst>
              <a:ext uri="{FF2B5EF4-FFF2-40B4-BE49-F238E27FC236}">
                <a16:creationId xmlns:a16="http://schemas.microsoft.com/office/drawing/2014/main" id="{B8C4680E-6C08-4005-A3A2-82061A5B784A}"/>
              </a:ext>
            </a:extLst>
          </p:cNvPr>
          <p:cNvPicPr>
            <a:picLocks noChangeAspect="1"/>
          </p:cNvPicPr>
          <p:nvPr/>
        </p:nvPicPr>
        <p:blipFill>
          <a:blip r:embed="rId2"/>
          <a:stretch>
            <a:fillRect/>
          </a:stretch>
        </p:blipFill>
        <p:spPr>
          <a:xfrm>
            <a:off x="457200" y="300037"/>
            <a:ext cx="11277600" cy="6257925"/>
          </a:xfrm>
          <a:prstGeom prst="rect">
            <a:avLst/>
          </a:prstGeom>
        </p:spPr>
      </p:pic>
    </p:spTree>
    <p:extLst>
      <p:ext uri="{BB962C8B-B14F-4D97-AF65-F5344CB8AC3E}">
        <p14:creationId xmlns:p14="http://schemas.microsoft.com/office/powerpoint/2010/main" val="1395664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F2741E8-5569-4E22-A993-93F95C865663}"/>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A584A866-0C1E-403B-9C8D-404722ABA84A}"/>
              </a:ext>
            </a:extLst>
          </p:cNvPr>
          <p:cNvSpPr>
            <a:spLocks noGrp="1"/>
          </p:cNvSpPr>
          <p:nvPr>
            <p:ph idx="1"/>
          </p:nvPr>
        </p:nvSpPr>
        <p:spPr/>
        <p:txBody>
          <a:bodyPr/>
          <a:lstStyle/>
          <a:p>
            <a:endParaRPr lang="ru-RU"/>
          </a:p>
        </p:txBody>
      </p:sp>
      <p:pic>
        <p:nvPicPr>
          <p:cNvPr id="4" name="Рисунок 3">
            <a:extLst>
              <a:ext uri="{FF2B5EF4-FFF2-40B4-BE49-F238E27FC236}">
                <a16:creationId xmlns:a16="http://schemas.microsoft.com/office/drawing/2014/main" id="{F7B31267-1031-43E7-8A2B-6813F3F166B1}"/>
              </a:ext>
            </a:extLst>
          </p:cNvPr>
          <p:cNvPicPr>
            <a:picLocks noChangeAspect="1"/>
          </p:cNvPicPr>
          <p:nvPr/>
        </p:nvPicPr>
        <p:blipFill>
          <a:blip r:embed="rId2"/>
          <a:stretch>
            <a:fillRect/>
          </a:stretch>
        </p:blipFill>
        <p:spPr>
          <a:xfrm>
            <a:off x="428625" y="271462"/>
            <a:ext cx="11334750" cy="6315075"/>
          </a:xfrm>
          <a:prstGeom prst="rect">
            <a:avLst/>
          </a:prstGeom>
        </p:spPr>
      </p:pic>
    </p:spTree>
    <p:extLst>
      <p:ext uri="{BB962C8B-B14F-4D97-AF65-F5344CB8AC3E}">
        <p14:creationId xmlns:p14="http://schemas.microsoft.com/office/powerpoint/2010/main" val="3520318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E4BDDE-508D-4F66-9919-530C1C9B9E6B}"/>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D5A0FCDB-0013-4B5A-AD3A-790BE2DC3586}"/>
              </a:ext>
            </a:extLst>
          </p:cNvPr>
          <p:cNvSpPr>
            <a:spLocks noGrp="1"/>
          </p:cNvSpPr>
          <p:nvPr>
            <p:ph idx="1"/>
          </p:nvPr>
        </p:nvSpPr>
        <p:spPr/>
        <p:txBody>
          <a:bodyPr/>
          <a:lstStyle/>
          <a:p>
            <a:endParaRPr lang="ru-RU"/>
          </a:p>
        </p:txBody>
      </p:sp>
      <p:pic>
        <p:nvPicPr>
          <p:cNvPr id="4" name="Рисунок 3">
            <a:extLst>
              <a:ext uri="{FF2B5EF4-FFF2-40B4-BE49-F238E27FC236}">
                <a16:creationId xmlns:a16="http://schemas.microsoft.com/office/drawing/2014/main" id="{240D3001-03A7-4F76-9734-B00F80204FFC}"/>
              </a:ext>
            </a:extLst>
          </p:cNvPr>
          <p:cNvPicPr>
            <a:picLocks noChangeAspect="1"/>
          </p:cNvPicPr>
          <p:nvPr/>
        </p:nvPicPr>
        <p:blipFill>
          <a:blip r:embed="rId2"/>
          <a:stretch>
            <a:fillRect/>
          </a:stretch>
        </p:blipFill>
        <p:spPr>
          <a:xfrm>
            <a:off x="447675" y="261937"/>
            <a:ext cx="11296650" cy="6334125"/>
          </a:xfrm>
          <a:prstGeom prst="rect">
            <a:avLst/>
          </a:prstGeom>
        </p:spPr>
      </p:pic>
    </p:spTree>
    <p:extLst>
      <p:ext uri="{BB962C8B-B14F-4D97-AF65-F5344CB8AC3E}">
        <p14:creationId xmlns:p14="http://schemas.microsoft.com/office/powerpoint/2010/main" val="1993176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Sequencing by Synthesis (SBS)</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cxnSp>
        <p:nvCxnSpPr>
          <p:cNvPr id="7" name="Straight Arrow Connector 6"/>
          <p:cNvCxnSpPr/>
          <p:nvPr/>
        </p:nvCxnSpPr>
        <p:spPr>
          <a:xfrm flipH="1">
            <a:off x="3503712" y="3717032"/>
            <a:ext cx="47525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3503712" y="1484784"/>
            <a:ext cx="4752528" cy="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80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1" y="1772817"/>
            <a:ext cx="646331"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5" name="Oval 4"/>
          <p:cNvSpPr/>
          <p:nvPr/>
        </p:nvSpPr>
        <p:spPr>
          <a:xfrm>
            <a:off x="3392524" y="2060848"/>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78370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1" y="1772817"/>
            <a:ext cx="646331"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Tree>
    <p:extLst>
      <p:ext uri="{BB962C8B-B14F-4D97-AF65-F5344CB8AC3E}">
        <p14:creationId xmlns:p14="http://schemas.microsoft.com/office/powerpoint/2010/main" val="5816396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156966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5" name="Oval 4"/>
          <p:cNvSpPr/>
          <p:nvPr/>
        </p:nvSpPr>
        <p:spPr>
          <a:xfrm>
            <a:off x="4295800" y="2060848"/>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263589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156966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Tree>
    <p:extLst>
      <p:ext uri="{BB962C8B-B14F-4D97-AF65-F5344CB8AC3E}">
        <p14:creationId xmlns:p14="http://schemas.microsoft.com/office/powerpoint/2010/main" val="4040626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249299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5" name="Oval 4"/>
          <p:cNvSpPr/>
          <p:nvPr/>
        </p:nvSpPr>
        <p:spPr>
          <a:xfrm>
            <a:off x="5231904" y="2060848"/>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7505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227A75DC-1071-4392-BF86-49A9984F8C45}"/>
              </a:ext>
            </a:extLst>
          </p:cNvPr>
          <p:cNvPicPr>
            <a:picLocks noChangeAspect="1"/>
          </p:cNvPicPr>
          <p:nvPr/>
        </p:nvPicPr>
        <p:blipFill>
          <a:blip r:embed="rId2"/>
          <a:stretch>
            <a:fillRect/>
          </a:stretch>
        </p:blipFill>
        <p:spPr>
          <a:xfrm>
            <a:off x="1530787" y="0"/>
            <a:ext cx="9130425" cy="6858000"/>
          </a:xfrm>
          <a:prstGeom prst="rect">
            <a:avLst/>
          </a:prstGeom>
        </p:spPr>
      </p:pic>
    </p:spTree>
    <p:extLst>
      <p:ext uri="{BB962C8B-B14F-4D97-AF65-F5344CB8AC3E}">
        <p14:creationId xmlns:p14="http://schemas.microsoft.com/office/powerpoint/2010/main" val="2870523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249299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Tree>
    <p:extLst>
      <p:ext uri="{BB962C8B-B14F-4D97-AF65-F5344CB8AC3E}">
        <p14:creationId xmlns:p14="http://schemas.microsoft.com/office/powerpoint/2010/main" val="15724908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341632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endParaRPr lang="en-GB" sz="6000" dirty="0">
              <a:latin typeface="Courier New" panose="02070309020205020404" pitchFamily="49" charset="0"/>
              <a:cs typeface="Courier New" panose="02070309020205020404" pitchFamily="49" charset="0"/>
            </a:endParaRP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5" name="Oval 4"/>
          <p:cNvSpPr/>
          <p:nvPr/>
        </p:nvSpPr>
        <p:spPr>
          <a:xfrm>
            <a:off x="6168008" y="2060848"/>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31389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341632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endParaRPr lang="en-GB" sz="6000" dirty="0">
              <a:latin typeface="Courier New" panose="02070309020205020404" pitchFamily="49" charset="0"/>
              <a:cs typeface="Courier New" panose="02070309020205020404" pitchFamily="49" charset="0"/>
            </a:endParaRP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Tree>
    <p:extLst>
      <p:ext uri="{BB962C8B-B14F-4D97-AF65-F5344CB8AC3E}">
        <p14:creationId xmlns:p14="http://schemas.microsoft.com/office/powerpoint/2010/main" val="8276021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433965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r>
              <a:rPr lang="en-GB" sz="6000" dirty="0">
                <a:latin typeface="Courier New" panose="02070309020205020404" pitchFamily="49" charset="0"/>
                <a:cs typeface="Courier New" panose="02070309020205020404" pitchFamily="49" charset="0"/>
              </a:rPr>
              <a:t> G</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6" name="Oval 5"/>
          <p:cNvSpPr/>
          <p:nvPr/>
        </p:nvSpPr>
        <p:spPr>
          <a:xfrm>
            <a:off x="7104112" y="2060848"/>
            <a:ext cx="432048" cy="43204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50759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0" y="1772817"/>
            <a:ext cx="4339650"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r>
              <a:rPr lang="en-GB" sz="6000" dirty="0">
                <a:latin typeface="Courier New" panose="02070309020205020404" pitchFamily="49" charset="0"/>
                <a:cs typeface="Courier New" panose="02070309020205020404" pitchFamily="49" charset="0"/>
              </a:rPr>
              <a:t> G</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Tree>
    <p:extLst>
      <p:ext uri="{BB962C8B-B14F-4D97-AF65-F5344CB8AC3E}">
        <p14:creationId xmlns:p14="http://schemas.microsoft.com/office/powerpoint/2010/main" val="934843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1" y="1772817"/>
            <a:ext cx="526297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r>
              <a:rPr lang="en-GB" sz="6000" dirty="0">
                <a:latin typeface="Courier New" panose="02070309020205020404" pitchFamily="49" charset="0"/>
                <a:cs typeface="Courier New" panose="02070309020205020404" pitchFamily="49" charset="0"/>
              </a:rPr>
              <a:t> G T</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5" name="Oval 4"/>
          <p:cNvSpPr/>
          <p:nvPr/>
        </p:nvSpPr>
        <p:spPr>
          <a:xfrm>
            <a:off x="7968208" y="2060848"/>
            <a:ext cx="432048"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99258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1" y="1772817"/>
            <a:ext cx="526297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r>
              <a:rPr lang="en-GB" sz="6000" dirty="0">
                <a:latin typeface="Courier New" panose="02070309020205020404" pitchFamily="49" charset="0"/>
                <a:cs typeface="Courier New" panose="02070309020205020404" pitchFamily="49" charset="0"/>
              </a:rPr>
              <a:t> G T</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Tree>
    <p:extLst>
      <p:ext uri="{BB962C8B-B14F-4D97-AF65-F5344CB8AC3E}">
        <p14:creationId xmlns:p14="http://schemas.microsoft.com/office/powerpoint/2010/main" val="3098357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Solexa</a:t>
            </a:r>
            <a:r>
              <a:rPr lang="en-GB" dirty="0"/>
              <a:t> Sequencing</a:t>
            </a:r>
          </a:p>
        </p:txBody>
      </p:sp>
      <p:sp>
        <p:nvSpPr>
          <p:cNvPr id="3" name="TextBox 2"/>
          <p:cNvSpPr txBox="1"/>
          <p:nvPr/>
        </p:nvSpPr>
        <p:spPr>
          <a:xfrm>
            <a:off x="2855641" y="1772817"/>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C T A </a:t>
            </a:r>
            <a:r>
              <a:rPr lang="en-GB" sz="6000" dirty="0" err="1">
                <a:latin typeface="Courier New" panose="02070309020205020404" pitchFamily="49" charset="0"/>
                <a:cs typeface="Courier New" panose="02070309020205020404" pitchFamily="49" charset="0"/>
              </a:rPr>
              <a:t>A</a:t>
            </a:r>
            <a:r>
              <a:rPr lang="en-GB" sz="6000" dirty="0">
                <a:latin typeface="Courier New" panose="02070309020205020404" pitchFamily="49" charset="0"/>
                <a:cs typeface="Courier New" panose="02070309020205020404" pitchFamily="49" charset="0"/>
              </a:rPr>
              <a:t> G T C</a:t>
            </a:r>
          </a:p>
        </p:txBody>
      </p:sp>
      <p:sp>
        <p:nvSpPr>
          <p:cNvPr id="4" name="TextBox 3"/>
          <p:cNvSpPr txBox="1"/>
          <p:nvPr/>
        </p:nvSpPr>
        <p:spPr>
          <a:xfrm>
            <a:off x="2855641" y="2557354"/>
            <a:ext cx="6186309" cy="1015663"/>
          </a:xfrm>
          <a:prstGeom prst="rect">
            <a:avLst/>
          </a:prstGeom>
          <a:noFill/>
        </p:spPr>
        <p:txBody>
          <a:bodyPr wrap="none" rtlCol="0">
            <a:spAutoFit/>
          </a:bodyPr>
          <a:lstStyle/>
          <a:p>
            <a:r>
              <a:rPr lang="en-GB" sz="6000" dirty="0">
                <a:latin typeface="Courier New" panose="02070309020205020404" pitchFamily="49" charset="0"/>
                <a:cs typeface="Courier New" panose="02070309020205020404" pitchFamily="49" charset="0"/>
              </a:rPr>
              <a:t>G A T </a:t>
            </a:r>
            <a:r>
              <a:rPr lang="en-GB" sz="6000" dirty="0" err="1">
                <a:latin typeface="Courier New" panose="02070309020205020404" pitchFamily="49" charset="0"/>
                <a:cs typeface="Courier New" panose="02070309020205020404" pitchFamily="49" charset="0"/>
              </a:rPr>
              <a:t>T</a:t>
            </a:r>
            <a:r>
              <a:rPr lang="en-GB" sz="6000" dirty="0">
                <a:latin typeface="Courier New" panose="02070309020205020404" pitchFamily="49" charset="0"/>
                <a:cs typeface="Courier New" panose="02070309020205020404" pitchFamily="49" charset="0"/>
              </a:rPr>
              <a:t> C A G</a:t>
            </a:r>
          </a:p>
        </p:txBody>
      </p:sp>
      <p:sp>
        <p:nvSpPr>
          <p:cNvPr id="5" name="Oval 4"/>
          <p:cNvSpPr/>
          <p:nvPr/>
        </p:nvSpPr>
        <p:spPr>
          <a:xfrm>
            <a:off x="8904312" y="2060848"/>
            <a:ext cx="432048" cy="4320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05950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7B0AC49F-6879-4018-B5E8-AC4B567A5AB2}"/>
              </a:ext>
            </a:extLst>
          </p:cNvPr>
          <p:cNvPicPr>
            <a:picLocks noChangeAspect="1"/>
          </p:cNvPicPr>
          <p:nvPr/>
        </p:nvPicPr>
        <p:blipFill>
          <a:blip r:embed="rId2"/>
          <a:stretch>
            <a:fillRect/>
          </a:stretch>
        </p:blipFill>
        <p:spPr>
          <a:xfrm>
            <a:off x="1516626" y="0"/>
            <a:ext cx="9158748" cy="6858000"/>
          </a:xfrm>
          <a:prstGeom prst="rect">
            <a:avLst/>
          </a:prstGeom>
        </p:spPr>
      </p:pic>
    </p:spTree>
    <p:extLst>
      <p:ext uri="{BB962C8B-B14F-4D97-AF65-F5344CB8AC3E}">
        <p14:creationId xmlns:p14="http://schemas.microsoft.com/office/powerpoint/2010/main" val="6047885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GB" dirty="0"/>
              <a:t>Different sequencers, same chemistry</a:t>
            </a:r>
          </a:p>
        </p:txBody>
      </p:sp>
      <p:pic>
        <p:nvPicPr>
          <p:cNvPr id="10" name="Picture 9"/>
          <p:cNvPicPr>
            <a:picLocks noChangeAspect="1"/>
          </p:cNvPicPr>
          <p:nvPr/>
        </p:nvPicPr>
        <p:blipFill>
          <a:blip r:embed="rId2"/>
          <a:stretch>
            <a:fillRect/>
          </a:stretch>
        </p:blipFill>
        <p:spPr>
          <a:xfrm>
            <a:off x="2062248" y="1417638"/>
            <a:ext cx="8067505" cy="3024420"/>
          </a:xfrm>
          <a:prstGeom prst="rect">
            <a:avLst/>
          </a:prstGeom>
        </p:spPr>
      </p:pic>
      <p:pic>
        <p:nvPicPr>
          <p:cNvPr id="11" name="Picture 10"/>
          <p:cNvPicPr>
            <a:picLocks noChangeAspect="1"/>
          </p:cNvPicPr>
          <p:nvPr/>
        </p:nvPicPr>
        <p:blipFill>
          <a:blip r:embed="rId3"/>
          <a:stretch>
            <a:fillRect/>
          </a:stretch>
        </p:blipFill>
        <p:spPr>
          <a:xfrm>
            <a:off x="2062247" y="4442058"/>
            <a:ext cx="8067505" cy="1599531"/>
          </a:xfrm>
          <a:prstGeom prst="rect">
            <a:avLst/>
          </a:prstGeom>
        </p:spPr>
      </p:pic>
    </p:spTree>
    <p:extLst>
      <p:ext uri="{BB962C8B-B14F-4D97-AF65-F5344CB8AC3E}">
        <p14:creationId xmlns:p14="http://schemas.microsoft.com/office/powerpoint/2010/main" val="1820283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881684F3-A4BD-462A-A839-DCDBD7A157DC}"/>
              </a:ext>
            </a:extLst>
          </p:cNvPr>
          <p:cNvPicPr>
            <a:picLocks noChangeAspect="1"/>
          </p:cNvPicPr>
          <p:nvPr/>
        </p:nvPicPr>
        <p:blipFill>
          <a:blip r:embed="rId2"/>
          <a:stretch>
            <a:fillRect/>
          </a:stretch>
        </p:blipFill>
        <p:spPr>
          <a:xfrm>
            <a:off x="395287" y="257175"/>
            <a:ext cx="11401425" cy="6343650"/>
          </a:xfrm>
          <a:prstGeom prst="rect">
            <a:avLst/>
          </a:prstGeom>
        </p:spPr>
      </p:pic>
    </p:spTree>
    <p:extLst>
      <p:ext uri="{BB962C8B-B14F-4D97-AF65-F5344CB8AC3E}">
        <p14:creationId xmlns:p14="http://schemas.microsoft.com/office/powerpoint/2010/main" val="13836172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5760"/>
            <a:ext cx="8229600" cy="1143000"/>
          </a:xfrm>
        </p:spPr>
        <p:txBody>
          <a:bodyPr/>
          <a:lstStyle/>
          <a:p>
            <a:r>
              <a:rPr lang="en-GB" dirty="0"/>
              <a:t>Sequencing Library Structure</a:t>
            </a:r>
          </a:p>
        </p:txBody>
      </p:sp>
      <p:grpSp>
        <p:nvGrpSpPr>
          <p:cNvPr id="9" name="Group 8"/>
          <p:cNvGrpSpPr/>
          <p:nvPr/>
        </p:nvGrpSpPr>
        <p:grpSpPr>
          <a:xfrm>
            <a:off x="1386369" y="1395445"/>
            <a:ext cx="8928992" cy="504056"/>
            <a:chOff x="107504" y="1628800"/>
            <a:chExt cx="8928992" cy="504056"/>
          </a:xfrm>
        </p:grpSpPr>
        <p:sp>
          <p:nvSpPr>
            <p:cNvPr id="4" name="Rectangle 3"/>
            <p:cNvSpPr/>
            <p:nvPr/>
          </p:nvSpPr>
          <p:spPr>
            <a:xfrm>
              <a:off x="2087724" y="1628800"/>
              <a:ext cx="496855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Insert</a:t>
              </a:r>
            </a:p>
          </p:txBody>
        </p:sp>
        <p:sp>
          <p:nvSpPr>
            <p:cNvPr id="5" name="Rectangle 4"/>
            <p:cNvSpPr/>
            <p:nvPr/>
          </p:nvSpPr>
          <p:spPr>
            <a:xfrm>
              <a:off x="1115616" y="1628800"/>
              <a:ext cx="97210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Adapter</a:t>
              </a:r>
            </a:p>
          </p:txBody>
        </p:sp>
        <p:sp>
          <p:nvSpPr>
            <p:cNvPr id="6" name="Rectangle 5"/>
            <p:cNvSpPr/>
            <p:nvPr/>
          </p:nvSpPr>
          <p:spPr>
            <a:xfrm>
              <a:off x="107504" y="1628800"/>
              <a:ext cx="1008112" cy="504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Barcode</a:t>
              </a:r>
            </a:p>
          </p:txBody>
        </p:sp>
        <p:sp>
          <p:nvSpPr>
            <p:cNvPr id="7" name="Rectangle 6"/>
            <p:cNvSpPr/>
            <p:nvPr/>
          </p:nvSpPr>
          <p:spPr>
            <a:xfrm>
              <a:off x="7059211" y="1628800"/>
              <a:ext cx="97210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Adapter</a:t>
              </a:r>
            </a:p>
          </p:txBody>
        </p:sp>
        <p:sp>
          <p:nvSpPr>
            <p:cNvPr id="8" name="Rectangle 7"/>
            <p:cNvSpPr/>
            <p:nvPr/>
          </p:nvSpPr>
          <p:spPr>
            <a:xfrm>
              <a:off x="8028384" y="1628800"/>
              <a:ext cx="1008112" cy="50405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t>Barcode</a:t>
              </a:r>
            </a:p>
          </p:txBody>
        </p:sp>
      </p:grpSp>
      <p:grpSp>
        <p:nvGrpSpPr>
          <p:cNvPr id="57" name="Group 56"/>
          <p:cNvGrpSpPr/>
          <p:nvPr/>
        </p:nvGrpSpPr>
        <p:grpSpPr>
          <a:xfrm>
            <a:off x="3071828" y="2724284"/>
            <a:ext cx="8928992" cy="1064752"/>
            <a:chOff x="107504" y="2060848"/>
            <a:chExt cx="8928992" cy="1064752"/>
          </a:xfrm>
        </p:grpSpPr>
        <p:grpSp>
          <p:nvGrpSpPr>
            <p:cNvPr id="56" name="Group 55"/>
            <p:cNvGrpSpPr/>
            <p:nvPr/>
          </p:nvGrpSpPr>
          <p:grpSpPr>
            <a:xfrm>
              <a:off x="107504" y="2621544"/>
              <a:ext cx="8928992" cy="504056"/>
              <a:chOff x="107504" y="2621544"/>
              <a:chExt cx="8928992" cy="504056"/>
            </a:xfrm>
          </p:grpSpPr>
          <p:sp>
            <p:nvSpPr>
              <p:cNvPr id="23" name="Rectangle 22"/>
              <p:cNvSpPr/>
              <p:nvPr/>
            </p:nvSpPr>
            <p:spPr>
              <a:xfrm>
                <a:off x="2087724" y="2621544"/>
                <a:ext cx="496855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Insert</a:t>
                </a:r>
              </a:p>
            </p:txBody>
          </p:sp>
          <p:sp>
            <p:nvSpPr>
              <p:cNvPr id="24" name="Rectangle 23"/>
              <p:cNvSpPr/>
              <p:nvPr/>
            </p:nvSpPr>
            <p:spPr>
              <a:xfrm>
                <a:off x="1115616" y="2621544"/>
                <a:ext cx="97210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Adapter</a:t>
                </a:r>
              </a:p>
            </p:txBody>
          </p:sp>
          <p:sp>
            <p:nvSpPr>
              <p:cNvPr id="25" name="Rectangle 24"/>
              <p:cNvSpPr/>
              <p:nvPr/>
            </p:nvSpPr>
            <p:spPr>
              <a:xfrm>
                <a:off x="107504" y="2621544"/>
                <a:ext cx="1008112" cy="504056"/>
              </a:xfrm>
              <a:prstGeom prst="rect">
                <a:avLst/>
              </a:prstGeom>
              <a:solidFill>
                <a:schemeClr val="bg1">
                  <a:lumMod val="65000"/>
                </a:schemeClr>
              </a:solidFill>
              <a:ln>
                <a:solidFill>
                  <a:schemeClr val="tx1">
                    <a:lumMod val="50000"/>
                    <a:lumOff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p>
            </p:txBody>
          </p:sp>
          <p:sp>
            <p:nvSpPr>
              <p:cNvPr id="26" name="Rectangle 25"/>
              <p:cNvSpPr/>
              <p:nvPr/>
            </p:nvSpPr>
            <p:spPr>
              <a:xfrm>
                <a:off x="7059211" y="2621544"/>
                <a:ext cx="972108" cy="504056"/>
              </a:xfrm>
              <a:prstGeom prst="rect">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27" name="Rectangle 26"/>
              <p:cNvSpPr/>
              <p:nvPr/>
            </p:nvSpPr>
            <p:spPr>
              <a:xfrm>
                <a:off x="8028384" y="2621544"/>
                <a:ext cx="1008112" cy="504056"/>
              </a:xfrm>
              <a:prstGeom prst="rect">
                <a:avLst/>
              </a:prstGeom>
              <a:solidFill>
                <a:schemeClr val="bg1">
                  <a:lumMod val="6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28" name="Group 27"/>
            <p:cNvGrpSpPr/>
            <p:nvPr/>
          </p:nvGrpSpPr>
          <p:grpSpPr>
            <a:xfrm>
              <a:off x="1460288" y="2212548"/>
              <a:ext cx="627436" cy="276999"/>
              <a:chOff x="1460288" y="2587956"/>
              <a:chExt cx="627436" cy="276999"/>
            </a:xfrm>
          </p:grpSpPr>
          <p:cxnSp>
            <p:nvCxnSpPr>
              <p:cNvPr id="29" name="Straight Arrow Connector 28"/>
              <p:cNvCxnSpPr/>
              <p:nvPr/>
            </p:nvCxnSpPr>
            <p:spPr>
              <a:xfrm>
                <a:off x="1475656" y="2812286"/>
                <a:ext cx="612068" cy="0"/>
              </a:xfrm>
              <a:prstGeom prst="straightConnector1">
                <a:avLst/>
              </a:prstGeom>
              <a:ln w="254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30" name="TextBox 29"/>
              <p:cNvSpPr txBox="1"/>
              <p:nvPr/>
            </p:nvSpPr>
            <p:spPr>
              <a:xfrm>
                <a:off x="1460288" y="2587956"/>
                <a:ext cx="606256" cy="276999"/>
              </a:xfrm>
              <a:prstGeom prst="rect">
                <a:avLst/>
              </a:prstGeom>
              <a:noFill/>
            </p:spPr>
            <p:txBody>
              <a:bodyPr wrap="none" rtlCol="0">
                <a:spAutoFit/>
              </a:bodyPr>
              <a:lstStyle/>
              <a:p>
                <a:r>
                  <a:rPr lang="en-GB" sz="1200" dirty="0"/>
                  <a:t>Primer</a:t>
                </a:r>
              </a:p>
            </p:txBody>
          </p:sp>
        </p:grpSp>
        <p:sp>
          <p:nvSpPr>
            <p:cNvPr id="31" name="Right Arrow 30"/>
            <p:cNvSpPr/>
            <p:nvPr/>
          </p:nvSpPr>
          <p:spPr>
            <a:xfrm>
              <a:off x="2132280" y="2060848"/>
              <a:ext cx="1791648" cy="4983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Read 1</a:t>
              </a:r>
            </a:p>
          </p:txBody>
        </p:sp>
      </p:grpSp>
      <p:grpSp>
        <p:nvGrpSpPr>
          <p:cNvPr id="59" name="Group 58"/>
          <p:cNvGrpSpPr/>
          <p:nvPr/>
        </p:nvGrpSpPr>
        <p:grpSpPr>
          <a:xfrm>
            <a:off x="3071828" y="4099766"/>
            <a:ext cx="8928992" cy="1057461"/>
            <a:chOff x="107504" y="3826162"/>
            <a:chExt cx="8928992" cy="1057461"/>
          </a:xfrm>
        </p:grpSpPr>
        <p:grpSp>
          <p:nvGrpSpPr>
            <p:cNvPr id="58" name="Group 57"/>
            <p:cNvGrpSpPr/>
            <p:nvPr/>
          </p:nvGrpSpPr>
          <p:grpSpPr>
            <a:xfrm>
              <a:off x="107504" y="4200213"/>
              <a:ext cx="8928992" cy="683410"/>
              <a:chOff x="107504" y="4200213"/>
              <a:chExt cx="8928992" cy="683410"/>
            </a:xfrm>
          </p:grpSpPr>
          <p:sp>
            <p:nvSpPr>
              <p:cNvPr id="50" name="Rectangle 49"/>
              <p:cNvSpPr/>
              <p:nvPr/>
            </p:nvSpPr>
            <p:spPr>
              <a:xfrm>
                <a:off x="2087724" y="4379567"/>
                <a:ext cx="4968552"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Insert</a:t>
                </a:r>
              </a:p>
            </p:txBody>
          </p:sp>
          <p:sp>
            <p:nvSpPr>
              <p:cNvPr id="51" name="Rectangle 50"/>
              <p:cNvSpPr/>
              <p:nvPr/>
            </p:nvSpPr>
            <p:spPr>
              <a:xfrm>
                <a:off x="1115616" y="4379567"/>
                <a:ext cx="972108" cy="504056"/>
              </a:xfrm>
              <a:prstGeom prst="rect">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52" name="Rectangle 51"/>
              <p:cNvSpPr/>
              <p:nvPr/>
            </p:nvSpPr>
            <p:spPr>
              <a:xfrm>
                <a:off x="107504" y="4379567"/>
                <a:ext cx="1008112" cy="504056"/>
              </a:xfrm>
              <a:prstGeom prst="rect">
                <a:avLst/>
              </a:prstGeom>
              <a:solidFill>
                <a:schemeClr val="bg1">
                  <a:lumMod val="6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53" name="Rectangle 52"/>
              <p:cNvSpPr/>
              <p:nvPr/>
            </p:nvSpPr>
            <p:spPr>
              <a:xfrm>
                <a:off x="7059211" y="4379567"/>
                <a:ext cx="972108" cy="50405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GB" dirty="0"/>
                  <a:t>Adapter</a:t>
                </a:r>
              </a:p>
            </p:txBody>
          </p:sp>
          <p:sp>
            <p:nvSpPr>
              <p:cNvPr id="54" name="Rectangle 53"/>
              <p:cNvSpPr/>
              <p:nvPr/>
            </p:nvSpPr>
            <p:spPr>
              <a:xfrm>
                <a:off x="8028384" y="4379567"/>
                <a:ext cx="1008112" cy="504056"/>
              </a:xfrm>
              <a:prstGeom prst="rect">
                <a:avLst/>
              </a:prstGeom>
              <a:solidFill>
                <a:schemeClr val="bg1">
                  <a:lumMod val="6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cxnSp>
            <p:nvCxnSpPr>
              <p:cNvPr id="48" name="Straight Arrow Connector 47"/>
              <p:cNvCxnSpPr/>
              <p:nvPr/>
            </p:nvCxnSpPr>
            <p:spPr>
              <a:xfrm flipH="1">
                <a:off x="7056276" y="4200213"/>
                <a:ext cx="612068" cy="0"/>
              </a:xfrm>
              <a:prstGeom prst="straightConnector1">
                <a:avLst/>
              </a:prstGeom>
              <a:ln w="254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grpSp>
        <p:sp>
          <p:nvSpPr>
            <p:cNvPr id="49" name="TextBox 48"/>
            <p:cNvSpPr txBox="1"/>
            <p:nvPr/>
          </p:nvSpPr>
          <p:spPr>
            <a:xfrm flipH="1">
              <a:off x="7077456" y="3975883"/>
              <a:ext cx="606256" cy="276999"/>
            </a:xfrm>
            <a:prstGeom prst="rect">
              <a:avLst/>
            </a:prstGeom>
            <a:noFill/>
          </p:spPr>
          <p:txBody>
            <a:bodyPr wrap="none" rtlCol="0">
              <a:spAutoFit/>
            </a:bodyPr>
            <a:lstStyle/>
            <a:p>
              <a:r>
                <a:rPr lang="en-GB" sz="1200" dirty="0"/>
                <a:t>Primer</a:t>
              </a:r>
            </a:p>
          </p:txBody>
        </p:sp>
        <p:sp>
          <p:nvSpPr>
            <p:cNvPr id="47" name="Right Arrow 46"/>
            <p:cNvSpPr/>
            <p:nvPr/>
          </p:nvSpPr>
          <p:spPr>
            <a:xfrm flipH="1">
              <a:off x="5224704" y="3826162"/>
              <a:ext cx="1791648" cy="49833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Read 2</a:t>
              </a:r>
            </a:p>
          </p:txBody>
        </p:sp>
      </p:grpSp>
      <p:grpSp>
        <p:nvGrpSpPr>
          <p:cNvPr id="61" name="Group 60"/>
          <p:cNvGrpSpPr/>
          <p:nvPr/>
        </p:nvGrpSpPr>
        <p:grpSpPr>
          <a:xfrm>
            <a:off x="7209072" y="5517277"/>
            <a:ext cx="4647732" cy="923767"/>
            <a:chOff x="4244748" y="5864584"/>
            <a:chExt cx="4647732" cy="923767"/>
          </a:xfrm>
        </p:grpSpPr>
        <p:grpSp>
          <p:nvGrpSpPr>
            <p:cNvPr id="60" name="Group 59"/>
            <p:cNvGrpSpPr/>
            <p:nvPr/>
          </p:nvGrpSpPr>
          <p:grpSpPr>
            <a:xfrm>
              <a:off x="4355976" y="6162926"/>
              <a:ext cx="4536504" cy="256093"/>
              <a:chOff x="4355976" y="6162926"/>
              <a:chExt cx="4536504" cy="256093"/>
            </a:xfrm>
          </p:grpSpPr>
          <p:sp>
            <p:nvSpPr>
              <p:cNvPr id="33" name="Rectangle 32"/>
              <p:cNvSpPr/>
              <p:nvPr/>
            </p:nvSpPr>
            <p:spPr>
              <a:xfrm>
                <a:off x="5362056" y="6162926"/>
                <a:ext cx="2524345" cy="256093"/>
              </a:xfrm>
              <a:prstGeom prst="rect">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800" dirty="0"/>
              </a:p>
            </p:txBody>
          </p:sp>
          <p:sp>
            <p:nvSpPr>
              <p:cNvPr id="34" name="Rectangle 33"/>
              <p:cNvSpPr/>
              <p:nvPr/>
            </p:nvSpPr>
            <p:spPr>
              <a:xfrm>
                <a:off x="4868162" y="6162926"/>
                <a:ext cx="493894" cy="25609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5" name="Rectangle 34"/>
              <p:cNvSpPr/>
              <p:nvPr/>
            </p:nvSpPr>
            <p:spPr>
              <a:xfrm>
                <a:off x="4355976" y="6162926"/>
                <a:ext cx="512186" cy="2560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sp>
            <p:nvSpPr>
              <p:cNvPr id="36" name="Rectangle 35"/>
              <p:cNvSpPr/>
              <p:nvPr/>
            </p:nvSpPr>
            <p:spPr>
              <a:xfrm>
                <a:off x="7887892" y="6162926"/>
                <a:ext cx="493894" cy="256093"/>
              </a:xfrm>
              <a:prstGeom prst="rect">
                <a:avLst/>
              </a:prstGeom>
              <a:solidFill>
                <a:schemeClr val="bg1">
                  <a:lumMod val="65000"/>
                </a:schemeClr>
              </a:solidFill>
              <a:ln>
                <a:solidFill>
                  <a:schemeClr val="tx1">
                    <a:lumMod val="50000"/>
                    <a:lumOff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dirty="0"/>
              </a:p>
            </p:txBody>
          </p:sp>
          <p:sp>
            <p:nvSpPr>
              <p:cNvPr id="37" name="Rectangle 36"/>
              <p:cNvSpPr/>
              <p:nvPr/>
            </p:nvSpPr>
            <p:spPr>
              <a:xfrm>
                <a:off x="8380294" y="6162926"/>
                <a:ext cx="512186" cy="256093"/>
              </a:xfrm>
              <a:prstGeom prst="rect">
                <a:avLst/>
              </a:prstGeom>
              <a:solidFill>
                <a:schemeClr val="bg1">
                  <a:lumMod val="6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dirty="0"/>
              </a:p>
            </p:txBody>
          </p:sp>
        </p:grpSp>
        <p:grpSp>
          <p:nvGrpSpPr>
            <p:cNvPr id="38" name="Group 37"/>
            <p:cNvGrpSpPr/>
            <p:nvPr/>
          </p:nvGrpSpPr>
          <p:grpSpPr>
            <a:xfrm flipH="1">
              <a:off x="4878491" y="5942092"/>
              <a:ext cx="310970" cy="277000"/>
              <a:chOff x="1475656" y="2587956"/>
              <a:chExt cx="612068" cy="545206"/>
            </a:xfrm>
          </p:grpSpPr>
          <p:cxnSp>
            <p:nvCxnSpPr>
              <p:cNvPr id="39" name="Straight Arrow Connector 38"/>
              <p:cNvCxnSpPr/>
              <p:nvPr/>
            </p:nvCxnSpPr>
            <p:spPr>
              <a:xfrm>
                <a:off x="1475656" y="2812286"/>
                <a:ext cx="612068" cy="0"/>
              </a:xfrm>
              <a:prstGeom prst="straightConnector1">
                <a:avLst/>
              </a:prstGeom>
              <a:ln w="25400" cap="flat" cmpd="sng" algn="ctr">
                <a:solidFill>
                  <a:schemeClr val="dk1"/>
                </a:solidFill>
                <a:prstDash val="solid"/>
                <a:round/>
                <a:headEnd type="none" w="med" len="med"/>
                <a:tailEnd type="triangle" w="med" len="med"/>
              </a:ln>
            </p:spPr>
            <p:style>
              <a:lnRef idx="0">
                <a:scrgbClr r="0" g="0" b="0"/>
              </a:lnRef>
              <a:fillRef idx="0">
                <a:scrgbClr r="0" g="0" b="0"/>
              </a:fillRef>
              <a:effectRef idx="0">
                <a:scrgbClr r="0" g="0" b="0"/>
              </a:effectRef>
              <a:fontRef idx="minor">
                <a:schemeClr val="tx1"/>
              </a:fontRef>
            </p:style>
          </p:cxnSp>
          <p:sp>
            <p:nvSpPr>
              <p:cNvPr id="40" name="TextBox 39"/>
              <p:cNvSpPr txBox="1"/>
              <p:nvPr/>
            </p:nvSpPr>
            <p:spPr>
              <a:xfrm>
                <a:off x="1702946" y="2587956"/>
                <a:ext cx="363597" cy="545206"/>
              </a:xfrm>
              <a:prstGeom prst="rect">
                <a:avLst/>
              </a:prstGeom>
              <a:noFill/>
            </p:spPr>
            <p:txBody>
              <a:bodyPr wrap="none" rtlCol="0">
                <a:spAutoFit/>
              </a:bodyPr>
              <a:lstStyle/>
              <a:p>
                <a:endParaRPr lang="en-GB" sz="1200" dirty="0"/>
              </a:p>
            </p:txBody>
          </p:sp>
        </p:grpSp>
        <p:sp>
          <p:nvSpPr>
            <p:cNvPr id="41" name="Right Arrow 40"/>
            <p:cNvSpPr/>
            <p:nvPr/>
          </p:nvSpPr>
          <p:spPr>
            <a:xfrm flipH="1">
              <a:off x="4667004" y="5864584"/>
              <a:ext cx="192017" cy="253188"/>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dirty="0"/>
            </a:p>
          </p:txBody>
        </p:sp>
        <p:sp>
          <p:nvSpPr>
            <p:cNvPr id="55" name="TextBox 54"/>
            <p:cNvSpPr txBox="1"/>
            <p:nvPr/>
          </p:nvSpPr>
          <p:spPr>
            <a:xfrm>
              <a:off x="4244748" y="6419019"/>
              <a:ext cx="1526636" cy="369332"/>
            </a:xfrm>
            <a:prstGeom prst="rect">
              <a:avLst/>
            </a:prstGeom>
            <a:noFill/>
          </p:spPr>
          <p:txBody>
            <a:bodyPr wrap="none" rtlCol="0">
              <a:spAutoFit/>
            </a:bodyPr>
            <a:lstStyle/>
            <a:p>
              <a:r>
                <a:rPr lang="en-GB" dirty="0"/>
                <a:t>Barcode Read</a:t>
              </a:r>
            </a:p>
          </p:txBody>
        </p:sp>
      </p:grpSp>
      <p:sp>
        <p:nvSpPr>
          <p:cNvPr id="3" name="TextBox 2"/>
          <p:cNvSpPr txBox="1"/>
          <p:nvPr/>
        </p:nvSpPr>
        <p:spPr>
          <a:xfrm>
            <a:off x="343389" y="3213842"/>
            <a:ext cx="1572866" cy="646331"/>
          </a:xfrm>
          <a:prstGeom prst="rect">
            <a:avLst/>
          </a:prstGeom>
          <a:noFill/>
        </p:spPr>
        <p:txBody>
          <a:bodyPr wrap="none" rtlCol="0">
            <a:spAutoFit/>
          </a:bodyPr>
          <a:lstStyle/>
          <a:p>
            <a:r>
              <a:rPr lang="en-GB" dirty="0"/>
              <a:t>Single End Run</a:t>
            </a:r>
          </a:p>
          <a:p>
            <a:r>
              <a:rPr lang="en-GB" dirty="0"/>
              <a:t>(one </a:t>
            </a:r>
            <a:r>
              <a:rPr lang="en-GB" dirty="0" err="1"/>
              <a:t>fastq</a:t>
            </a:r>
            <a:r>
              <a:rPr lang="en-GB" dirty="0"/>
              <a:t> file)</a:t>
            </a:r>
          </a:p>
        </p:txBody>
      </p:sp>
      <p:grpSp>
        <p:nvGrpSpPr>
          <p:cNvPr id="11" name="Group 10"/>
          <p:cNvGrpSpPr/>
          <p:nvPr/>
        </p:nvGrpSpPr>
        <p:grpSpPr>
          <a:xfrm>
            <a:off x="312387" y="3222622"/>
            <a:ext cx="2568148" cy="2021813"/>
            <a:chOff x="312387" y="3222622"/>
            <a:chExt cx="2568148" cy="2021813"/>
          </a:xfrm>
        </p:grpSpPr>
        <p:sp>
          <p:nvSpPr>
            <p:cNvPr id="10" name="Left Brace 9"/>
            <p:cNvSpPr/>
            <p:nvPr/>
          </p:nvSpPr>
          <p:spPr>
            <a:xfrm>
              <a:off x="2639520" y="3222622"/>
              <a:ext cx="241015" cy="1934605"/>
            </a:xfrm>
            <a:prstGeom prst="leftBrace">
              <a:avLst>
                <a:gd name="adj1" fmla="val 8333"/>
                <a:gd name="adj2" fmla="val 83761"/>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4" name="TextBox 43"/>
            <p:cNvSpPr txBox="1"/>
            <p:nvPr/>
          </p:nvSpPr>
          <p:spPr>
            <a:xfrm>
              <a:off x="312387" y="4598104"/>
              <a:ext cx="1634871" cy="646331"/>
            </a:xfrm>
            <a:prstGeom prst="rect">
              <a:avLst/>
            </a:prstGeom>
            <a:noFill/>
          </p:spPr>
          <p:txBody>
            <a:bodyPr wrap="none" rtlCol="0">
              <a:spAutoFit/>
            </a:bodyPr>
            <a:lstStyle/>
            <a:p>
              <a:r>
                <a:rPr lang="en-GB" dirty="0"/>
                <a:t>Paired End Run</a:t>
              </a:r>
            </a:p>
            <a:p>
              <a:r>
                <a:rPr lang="en-GB" dirty="0"/>
                <a:t>(two </a:t>
              </a:r>
              <a:r>
                <a:rPr lang="en-GB" dirty="0" err="1"/>
                <a:t>fastq</a:t>
              </a:r>
              <a:r>
                <a:rPr lang="en-GB" dirty="0"/>
                <a:t> files)</a:t>
              </a:r>
            </a:p>
          </p:txBody>
        </p:sp>
      </p:grpSp>
      <p:sp>
        <p:nvSpPr>
          <p:cNvPr id="45" name="TextBox 44"/>
          <p:cNvSpPr txBox="1"/>
          <p:nvPr/>
        </p:nvSpPr>
        <p:spPr>
          <a:xfrm>
            <a:off x="1540515" y="5756658"/>
            <a:ext cx="5447710" cy="369332"/>
          </a:xfrm>
          <a:prstGeom prst="rect">
            <a:avLst/>
          </a:prstGeom>
          <a:noFill/>
        </p:spPr>
        <p:txBody>
          <a:bodyPr wrap="none" rtlCol="0">
            <a:spAutoFit/>
          </a:bodyPr>
          <a:lstStyle/>
          <a:p>
            <a:r>
              <a:rPr lang="en-GB" dirty="0"/>
              <a:t>Used to separate libraries – often don't see the </a:t>
            </a:r>
            <a:r>
              <a:rPr lang="en-GB" dirty="0" err="1"/>
              <a:t>fastq</a:t>
            </a:r>
            <a:r>
              <a:rPr lang="en-GB" dirty="0"/>
              <a:t> file</a:t>
            </a:r>
          </a:p>
        </p:txBody>
      </p:sp>
    </p:spTree>
    <p:extLst>
      <p:ext uri="{BB962C8B-B14F-4D97-AF65-F5344CB8AC3E}">
        <p14:creationId xmlns:p14="http://schemas.microsoft.com/office/powerpoint/2010/main" val="1963667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2423160" y="1760220"/>
            <a:ext cx="2362200" cy="1828800"/>
            <a:chOff x="1524000" y="1600200"/>
            <a:chExt cx="2362200" cy="1828800"/>
          </a:xfrm>
        </p:grpSpPr>
        <p:sp>
          <p:nvSpPr>
            <p:cNvPr id="2" name="Rectangle 1"/>
            <p:cNvSpPr/>
            <p:nvPr/>
          </p:nvSpPr>
          <p:spPr>
            <a:xfrm>
              <a:off x="1524000" y="1600200"/>
              <a:ext cx="2362200" cy="18288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Oval 2"/>
            <p:cNvSpPr/>
            <p:nvPr/>
          </p:nvSpPr>
          <p:spPr>
            <a:xfrm>
              <a:off x="1981200" y="20574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p:cNvSpPr/>
            <p:nvPr/>
          </p:nvSpPr>
          <p:spPr>
            <a:xfrm>
              <a:off x="2895600" y="1872996"/>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 name="Oval 4"/>
            <p:cNvSpPr/>
            <p:nvPr/>
          </p:nvSpPr>
          <p:spPr>
            <a:xfrm>
              <a:off x="2514600" y="252222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Oval 5"/>
            <p:cNvSpPr/>
            <p:nvPr/>
          </p:nvSpPr>
          <p:spPr>
            <a:xfrm>
              <a:off x="3276600" y="2706624"/>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p:cNvSpPr/>
            <p:nvPr/>
          </p:nvSpPr>
          <p:spPr>
            <a:xfrm>
              <a:off x="1784604" y="2903220"/>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Oval 7"/>
            <p:cNvSpPr/>
            <p:nvPr/>
          </p:nvSpPr>
          <p:spPr>
            <a:xfrm>
              <a:off x="2447544" y="304800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Oval 8"/>
            <p:cNvSpPr/>
            <p:nvPr/>
          </p:nvSpPr>
          <p:spPr>
            <a:xfrm>
              <a:off x="1616964" y="1682496"/>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p:cNvSpPr/>
            <p:nvPr/>
          </p:nvSpPr>
          <p:spPr>
            <a:xfrm>
              <a:off x="3467100" y="22098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Oval 10"/>
          <p:cNvSpPr/>
          <p:nvPr/>
        </p:nvSpPr>
        <p:spPr>
          <a:xfrm>
            <a:off x="8229600" y="4572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A</a:t>
            </a:r>
          </a:p>
        </p:txBody>
      </p:sp>
      <p:sp>
        <p:nvSpPr>
          <p:cNvPr id="12" name="Oval 11"/>
          <p:cNvSpPr/>
          <p:nvPr/>
        </p:nvSpPr>
        <p:spPr>
          <a:xfrm>
            <a:off x="8746236" y="460248"/>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G</a:t>
            </a:r>
          </a:p>
        </p:txBody>
      </p:sp>
      <p:sp>
        <p:nvSpPr>
          <p:cNvPr id="13" name="Oval 12"/>
          <p:cNvSpPr/>
          <p:nvPr/>
        </p:nvSpPr>
        <p:spPr>
          <a:xfrm>
            <a:off x="9305544" y="457200"/>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14" name="Oval 13"/>
          <p:cNvSpPr/>
          <p:nvPr/>
        </p:nvSpPr>
        <p:spPr>
          <a:xfrm>
            <a:off x="9829800" y="457200"/>
            <a:ext cx="381000" cy="381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T</a:t>
            </a:r>
          </a:p>
        </p:txBody>
      </p:sp>
      <p:sp>
        <p:nvSpPr>
          <p:cNvPr id="15" name="TextBox 14"/>
          <p:cNvSpPr txBox="1"/>
          <p:nvPr/>
        </p:nvSpPr>
        <p:spPr>
          <a:xfrm>
            <a:off x="1828801" y="1074421"/>
            <a:ext cx="3429000" cy="646331"/>
          </a:xfrm>
          <a:prstGeom prst="rect">
            <a:avLst/>
          </a:prstGeom>
          <a:noFill/>
        </p:spPr>
        <p:txBody>
          <a:bodyPr wrap="square" rtlCol="0">
            <a:spAutoFit/>
          </a:bodyPr>
          <a:lstStyle/>
          <a:p>
            <a:r>
              <a:rPr lang="en-US" dirty="0"/>
              <a:t>1. Cluster identification by local maxima of intensity values</a:t>
            </a:r>
          </a:p>
        </p:txBody>
      </p:sp>
      <p:sp>
        <p:nvSpPr>
          <p:cNvPr id="17" name="Oval 16"/>
          <p:cNvSpPr/>
          <p:nvPr/>
        </p:nvSpPr>
        <p:spPr>
          <a:xfrm>
            <a:off x="4137660" y="2560320"/>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p:cNvSpPr/>
          <p:nvPr/>
        </p:nvSpPr>
        <p:spPr>
          <a:xfrm>
            <a:off x="3619500" y="1877568"/>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local maxim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0501" y="2993422"/>
            <a:ext cx="2347873" cy="1689164"/>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2609088" y="1930908"/>
            <a:ext cx="182880" cy="182880"/>
          </a:xfrm>
          <a:prstGeom prst="ellipse">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6" name="Oval 25"/>
          <p:cNvSpPr/>
          <p:nvPr/>
        </p:nvSpPr>
        <p:spPr>
          <a:xfrm>
            <a:off x="2779776" y="3159252"/>
            <a:ext cx="182880" cy="182880"/>
          </a:xfrm>
          <a:prstGeom prst="ellipse">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Oval 26"/>
          <p:cNvSpPr/>
          <p:nvPr/>
        </p:nvSpPr>
        <p:spPr>
          <a:xfrm>
            <a:off x="2977896" y="2302764"/>
            <a:ext cx="182880" cy="182880"/>
          </a:xfrm>
          <a:prstGeom prst="ellipse">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8" name="TextBox 37"/>
          <p:cNvSpPr txBox="1"/>
          <p:nvPr/>
        </p:nvSpPr>
        <p:spPr>
          <a:xfrm>
            <a:off x="6629400" y="1074420"/>
            <a:ext cx="3429000" cy="646331"/>
          </a:xfrm>
          <a:prstGeom prst="rect">
            <a:avLst/>
          </a:prstGeom>
          <a:noFill/>
        </p:spPr>
        <p:txBody>
          <a:bodyPr wrap="square" rtlCol="0">
            <a:spAutoFit/>
          </a:bodyPr>
          <a:lstStyle/>
          <a:p>
            <a:r>
              <a:rPr lang="en-US" dirty="0"/>
              <a:t>2. Background subtraction – noise removal</a:t>
            </a:r>
          </a:p>
        </p:txBody>
      </p:sp>
      <p:pic>
        <p:nvPicPr>
          <p:cNvPr id="2052" name="Picture 4" descr="Image result for background subtra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9664" y="3099816"/>
            <a:ext cx="2133410" cy="1200496"/>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6658356" y="1757172"/>
            <a:ext cx="1612392" cy="1219200"/>
            <a:chOff x="5791200" y="1825752"/>
            <a:chExt cx="1612392" cy="1219200"/>
          </a:xfrm>
        </p:grpSpPr>
        <p:sp>
          <p:nvSpPr>
            <p:cNvPr id="44" name="Oval 43"/>
            <p:cNvSpPr/>
            <p:nvPr/>
          </p:nvSpPr>
          <p:spPr>
            <a:xfrm>
              <a:off x="5791200" y="1825752"/>
              <a:ext cx="1612392" cy="12192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7" name="Oval 56"/>
            <p:cNvSpPr/>
            <p:nvPr/>
          </p:nvSpPr>
          <p:spPr>
            <a:xfrm>
              <a:off x="6182868" y="2054352"/>
              <a:ext cx="908304" cy="731520"/>
            </a:xfrm>
            <a:prstGeom prst="ellipse">
              <a:avLst/>
            </a:prstGeom>
            <a:noFill/>
            <a:ln>
              <a:solidFill>
                <a:schemeClr val="bg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Curved Right Arrow 20"/>
            <p:cNvSpPr/>
            <p:nvPr/>
          </p:nvSpPr>
          <p:spPr>
            <a:xfrm rot="5400000">
              <a:off x="6040374" y="2032254"/>
              <a:ext cx="303276" cy="502920"/>
            </a:xfrm>
            <a:prstGeom prst="curved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61" name="TextBox 60"/>
          <p:cNvSpPr txBox="1"/>
          <p:nvPr/>
        </p:nvSpPr>
        <p:spPr>
          <a:xfrm>
            <a:off x="2095500" y="4682586"/>
            <a:ext cx="4252873" cy="369332"/>
          </a:xfrm>
          <a:prstGeom prst="rect">
            <a:avLst/>
          </a:prstGeom>
          <a:noFill/>
        </p:spPr>
        <p:txBody>
          <a:bodyPr wrap="square" rtlCol="0">
            <a:spAutoFit/>
          </a:bodyPr>
          <a:lstStyle/>
          <a:p>
            <a:r>
              <a:rPr lang="en-US" dirty="0"/>
              <a:t>3. Correction for image shifts and scaling</a:t>
            </a:r>
          </a:p>
        </p:txBody>
      </p:sp>
      <p:grpSp>
        <p:nvGrpSpPr>
          <p:cNvPr id="62" name="Group 61"/>
          <p:cNvGrpSpPr/>
          <p:nvPr/>
        </p:nvGrpSpPr>
        <p:grpSpPr>
          <a:xfrm>
            <a:off x="1828801" y="5386832"/>
            <a:ext cx="1998419" cy="1219200"/>
            <a:chOff x="1524000" y="1600200"/>
            <a:chExt cx="2362200" cy="1828800"/>
          </a:xfrm>
        </p:grpSpPr>
        <p:sp>
          <p:nvSpPr>
            <p:cNvPr id="63" name="Rectangle 62"/>
            <p:cNvSpPr/>
            <p:nvPr/>
          </p:nvSpPr>
          <p:spPr>
            <a:xfrm>
              <a:off x="1524000" y="1600200"/>
              <a:ext cx="2362200" cy="18288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Oval 63"/>
            <p:cNvSpPr/>
            <p:nvPr/>
          </p:nvSpPr>
          <p:spPr>
            <a:xfrm>
              <a:off x="1981200" y="20574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2895600" y="1872996"/>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6" name="Oval 65"/>
            <p:cNvSpPr/>
            <p:nvPr/>
          </p:nvSpPr>
          <p:spPr>
            <a:xfrm>
              <a:off x="2514600" y="252222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7" name="Oval 66"/>
            <p:cNvSpPr/>
            <p:nvPr/>
          </p:nvSpPr>
          <p:spPr>
            <a:xfrm>
              <a:off x="3276600" y="2706624"/>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8" name="Oval 67"/>
            <p:cNvSpPr/>
            <p:nvPr/>
          </p:nvSpPr>
          <p:spPr>
            <a:xfrm>
              <a:off x="1784604" y="2903220"/>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9" name="Oval 68"/>
            <p:cNvSpPr/>
            <p:nvPr/>
          </p:nvSpPr>
          <p:spPr>
            <a:xfrm>
              <a:off x="2447544" y="304800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0" name="Oval 69"/>
            <p:cNvSpPr/>
            <p:nvPr/>
          </p:nvSpPr>
          <p:spPr>
            <a:xfrm>
              <a:off x="1616964" y="1682496"/>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p:cNvSpPr/>
            <p:nvPr/>
          </p:nvSpPr>
          <p:spPr>
            <a:xfrm>
              <a:off x="3467100" y="22098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p:cNvGrpSpPr/>
          <p:nvPr/>
        </p:nvGrpSpPr>
        <p:grpSpPr>
          <a:xfrm>
            <a:off x="3981220" y="5381752"/>
            <a:ext cx="1998419" cy="1219200"/>
            <a:chOff x="1524000" y="1600200"/>
            <a:chExt cx="2362200" cy="1828800"/>
          </a:xfrm>
        </p:grpSpPr>
        <p:sp>
          <p:nvSpPr>
            <p:cNvPr id="73" name="Rectangle 72"/>
            <p:cNvSpPr/>
            <p:nvPr/>
          </p:nvSpPr>
          <p:spPr>
            <a:xfrm>
              <a:off x="1524000" y="1600200"/>
              <a:ext cx="2362200" cy="18288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4" name="Oval 73"/>
            <p:cNvSpPr/>
            <p:nvPr/>
          </p:nvSpPr>
          <p:spPr>
            <a:xfrm>
              <a:off x="2514600" y="2510028"/>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1667487" y="1690116"/>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6" name="Oval 75"/>
            <p:cNvSpPr/>
            <p:nvPr/>
          </p:nvSpPr>
          <p:spPr>
            <a:xfrm>
              <a:off x="2066543" y="2165604"/>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7" name="Oval 76"/>
            <p:cNvSpPr/>
            <p:nvPr/>
          </p:nvSpPr>
          <p:spPr>
            <a:xfrm>
              <a:off x="3476107" y="2250948"/>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Oval 77"/>
            <p:cNvSpPr/>
            <p:nvPr/>
          </p:nvSpPr>
          <p:spPr>
            <a:xfrm>
              <a:off x="2326987" y="3043428"/>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9" name="Oval 78"/>
            <p:cNvSpPr/>
            <p:nvPr/>
          </p:nvSpPr>
          <p:spPr>
            <a:xfrm>
              <a:off x="1691257" y="2897124"/>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0" name="Oval 79"/>
            <p:cNvSpPr/>
            <p:nvPr/>
          </p:nvSpPr>
          <p:spPr>
            <a:xfrm>
              <a:off x="2991898" y="1874520"/>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Oval 80"/>
            <p:cNvSpPr/>
            <p:nvPr/>
          </p:nvSpPr>
          <p:spPr>
            <a:xfrm>
              <a:off x="3219593" y="2852928"/>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8" name="TextBox 57"/>
          <p:cNvSpPr txBox="1"/>
          <p:nvPr/>
        </p:nvSpPr>
        <p:spPr>
          <a:xfrm>
            <a:off x="2120992" y="5082278"/>
            <a:ext cx="845360" cy="369332"/>
          </a:xfrm>
          <a:prstGeom prst="rect">
            <a:avLst/>
          </a:prstGeom>
          <a:noFill/>
        </p:spPr>
        <p:txBody>
          <a:bodyPr wrap="none" rtlCol="0">
            <a:spAutoFit/>
          </a:bodyPr>
          <a:lstStyle/>
          <a:p>
            <a:r>
              <a:rPr lang="en-US" dirty="0"/>
              <a:t>Cycle 1</a:t>
            </a:r>
          </a:p>
        </p:txBody>
      </p:sp>
      <p:sp>
        <p:nvSpPr>
          <p:cNvPr id="83" name="TextBox 82"/>
          <p:cNvSpPr txBox="1"/>
          <p:nvPr/>
        </p:nvSpPr>
        <p:spPr>
          <a:xfrm>
            <a:off x="4036776" y="5082278"/>
            <a:ext cx="845360" cy="369332"/>
          </a:xfrm>
          <a:prstGeom prst="rect">
            <a:avLst/>
          </a:prstGeom>
          <a:noFill/>
        </p:spPr>
        <p:txBody>
          <a:bodyPr wrap="none" rtlCol="0">
            <a:spAutoFit/>
          </a:bodyPr>
          <a:lstStyle/>
          <a:p>
            <a:r>
              <a:rPr lang="en-US" dirty="0"/>
              <a:t>Cycle 2</a:t>
            </a:r>
          </a:p>
        </p:txBody>
      </p:sp>
      <p:cxnSp>
        <p:nvCxnSpPr>
          <p:cNvPr id="82" name="Straight Arrow Connector 81"/>
          <p:cNvCxnSpPr/>
          <p:nvPr/>
        </p:nvCxnSpPr>
        <p:spPr>
          <a:xfrm>
            <a:off x="2100835" y="5564632"/>
            <a:ext cx="2183046" cy="4064"/>
          </a:xfrm>
          <a:prstGeom prst="straightConnector1">
            <a:avLst/>
          </a:prstGeom>
          <a:ln w="381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3176779" y="5288280"/>
            <a:ext cx="702436" cy="369332"/>
          </a:xfrm>
          <a:prstGeom prst="rect">
            <a:avLst/>
          </a:prstGeom>
          <a:noFill/>
        </p:spPr>
        <p:txBody>
          <a:bodyPr wrap="none" rtlCol="0">
            <a:spAutoFit/>
          </a:bodyPr>
          <a:lstStyle/>
          <a:p>
            <a:r>
              <a:rPr lang="en-US" dirty="0">
                <a:solidFill>
                  <a:schemeClr val="bg1"/>
                </a:solidFill>
              </a:rPr>
              <a:t>Shifts</a:t>
            </a:r>
          </a:p>
        </p:txBody>
      </p:sp>
      <p:grpSp>
        <p:nvGrpSpPr>
          <p:cNvPr id="87" name="Group 86"/>
          <p:cNvGrpSpPr/>
          <p:nvPr/>
        </p:nvGrpSpPr>
        <p:grpSpPr>
          <a:xfrm>
            <a:off x="6465343" y="5381752"/>
            <a:ext cx="1998419" cy="1219200"/>
            <a:chOff x="1524000" y="1600200"/>
            <a:chExt cx="2362200" cy="1828800"/>
          </a:xfrm>
        </p:grpSpPr>
        <p:sp>
          <p:nvSpPr>
            <p:cNvPr id="88" name="Rectangle 87"/>
            <p:cNvSpPr/>
            <p:nvPr/>
          </p:nvSpPr>
          <p:spPr>
            <a:xfrm>
              <a:off x="1524000" y="1600200"/>
              <a:ext cx="2362200" cy="18288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Oval 88"/>
            <p:cNvSpPr/>
            <p:nvPr/>
          </p:nvSpPr>
          <p:spPr>
            <a:xfrm>
              <a:off x="1981200" y="20574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2895600" y="1872996"/>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1" name="Oval 90"/>
            <p:cNvSpPr/>
            <p:nvPr/>
          </p:nvSpPr>
          <p:spPr>
            <a:xfrm>
              <a:off x="2514600" y="252222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2" name="Oval 91"/>
            <p:cNvSpPr/>
            <p:nvPr/>
          </p:nvSpPr>
          <p:spPr>
            <a:xfrm>
              <a:off x="3276600" y="2706624"/>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3" name="Oval 92"/>
            <p:cNvSpPr/>
            <p:nvPr/>
          </p:nvSpPr>
          <p:spPr>
            <a:xfrm>
              <a:off x="1784604" y="2903220"/>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4" name="Oval 93"/>
            <p:cNvSpPr/>
            <p:nvPr/>
          </p:nvSpPr>
          <p:spPr>
            <a:xfrm>
              <a:off x="2447544" y="304800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5" name="Oval 94"/>
            <p:cNvSpPr/>
            <p:nvPr/>
          </p:nvSpPr>
          <p:spPr>
            <a:xfrm>
              <a:off x="1616964" y="1682496"/>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6" name="Oval 95"/>
            <p:cNvSpPr/>
            <p:nvPr/>
          </p:nvSpPr>
          <p:spPr>
            <a:xfrm>
              <a:off x="3467100" y="22098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8617762" y="5376672"/>
            <a:ext cx="1998419" cy="1219200"/>
            <a:chOff x="1524000" y="1600200"/>
            <a:chExt cx="2362200" cy="1828800"/>
          </a:xfrm>
          <a:scene3d>
            <a:camera prst="orthographicFront">
              <a:rot lat="0" lon="0" rev="0"/>
            </a:camera>
            <a:lightRig rig="chilly" dir="t">
              <a:rot lat="0" lon="0" rev="18480000"/>
            </a:lightRig>
          </a:scene3d>
        </p:grpSpPr>
        <p:sp>
          <p:nvSpPr>
            <p:cNvPr id="98" name="Rectangle 97"/>
            <p:cNvSpPr/>
            <p:nvPr/>
          </p:nvSpPr>
          <p:spPr>
            <a:xfrm>
              <a:off x="1524000" y="1600200"/>
              <a:ext cx="2362200" cy="1828800"/>
            </a:xfrm>
            <a:prstGeom prst="rect">
              <a:avLst/>
            </a:prstGeom>
            <a:solidFill>
              <a:schemeClr val="tx1">
                <a:lumMod val="85000"/>
                <a:lumOff val="15000"/>
              </a:schemeClr>
            </a:solidFill>
            <a:ln>
              <a:noFill/>
            </a:ln>
            <a:effectLst/>
            <a:sp3d prstMaterial="clear">
              <a:bevelT h="63500"/>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9" name="Oval 98"/>
            <p:cNvSpPr/>
            <p:nvPr/>
          </p:nvSpPr>
          <p:spPr>
            <a:xfrm>
              <a:off x="2514600" y="2510028"/>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1667487" y="1690116"/>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a:effectLst/>
            <a:sp3d prstMaterial="clear">
              <a:bevelT h="635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1" name="Oval 100"/>
            <p:cNvSpPr/>
            <p:nvPr/>
          </p:nvSpPr>
          <p:spPr>
            <a:xfrm>
              <a:off x="2066543" y="2165604"/>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a:effectLst/>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2" name="Oval 101"/>
            <p:cNvSpPr/>
            <p:nvPr/>
          </p:nvSpPr>
          <p:spPr>
            <a:xfrm>
              <a:off x="3476107" y="2250948"/>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a:effectLst/>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3" name="Oval 102"/>
            <p:cNvSpPr/>
            <p:nvPr/>
          </p:nvSpPr>
          <p:spPr>
            <a:xfrm>
              <a:off x="2326987" y="3043428"/>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a:effectLst/>
            <a:sp3d prstMaterial="clear">
              <a:bevelT h="63500"/>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4" name="Oval 103"/>
            <p:cNvSpPr/>
            <p:nvPr/>
          </p:nvSpPr>
          <p:spPr>
            <a:xfrm>
              <a:off x="1691257" y="2897124"/>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a:effectLst/>
            <a:sp3d prstMaterial="clear">
              <a:bevelT h="635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5" name="Oval 104"/>
            <p:cNvSpPr/>
            <p:nvPr/>
          </p:nvSpPr>
          <p:spPr>
            <a:xfrm>
              <a:off x="2991898" y="1874520"/>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a:effectLst/>
            <a:sp3d prstMaterial="clear">
              <a:bevelT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6" name="Oval 105"/>
            <p:cNvSpPr/>
            <p:nvPr/>
          </p:nvSpPr>
          <p:spPr>
            <a:xfrm>
              <a:off x="3219593" y="2852928"/>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a:effectLst/>
            <a:sp3d prstMaterial="clear">
              <a:bevelT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TextBox 106"/>
          <p:cNvSpPr txBox="1"/>
          <p:nvPr/>
        </p:nvSpPr>
        <p:spPr>
          <a:xfrm>
            <a:off x="6757534" y="5077198"/>
            <a:ext cx="845360" cy="369332"/>
          </a:xfrm>
          <a:prstGeom prst="rect">
            <a:avLst/>
          </a:prstGeom>
          <a:noFill/>
        </p:spPr>
        <p:txBody>
          <a:bodyPr wrap="none" rtlCol="0">
            <a:spAutoFit/>
          </a:bodyPr>
          <a:lstStyle/>
          <a:p>
            <a:r>
              <a:rPr lang="en-US" dirty="0"/>
              <a:t>Cycle 1</a:t>
            </a:r>
          </a:p>
        </p:txBody>
      </p:sp>
      <p:sp>
        <p:nvSpPr>
          <p:cNvPr id="108" name="TextBox 107"/>
          <p:cNvSpPr txBox="1"/>
          <p:nvPr/>
        </p:nvSpPr>
        <p:spPr>
          <a:xfrm>
            <a:off x="8673318" y="5077198"/>
            <a:ext cx="845360" cy="369332"/>
          </a:xfrm>
          <a:prstGeom prst="rect">
            <a:avLst/>
          </a:prstGeom>
          <a:noFill/>
        </p:spPr>
        <p:txBody>
          <a:bodyPr wrap="none" rtlCol="0">
            <a:spAutoFit/>
          </a:bodyPr>
          <a:lstStyle/>
          <a:p>
            <a:r>
              <a:rPr lang="en-US" dirty="0"/>
              <a:t>Cycle 2</a:t>
            </a:r>
          </a:p>
        </p:txBody>
      </p:sp>
      <p:cxnSp>
        <p:nvCxnSpPr>
          <p:cNvPr id="109" name="Straight Arrow Connector 108"/>
          <p:cNvCxnSpPr/>
          <p:nvPr/>
        </p:nvCxnSpPr>
        <p:spPr>
          <a:xfrm>
            <a:off x="7303389" y="5082278"/>
            <a:ext cx="2183046" cy="4064"/>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7856520" y="4712946"/>
            <a:ext cx="833562" cy="369332"/>
          </a:xfrm>
          <a:prstGeom prst="rect">
            <a:avLst/>
          </a:prstGeom>
          <a:noFill/>
        </p:spPr>
        <p:txBody>
          <a:bodyPr wrap="none" rtlCol="0">
            <a:spAutoFit/>
          </a:bodyPr>
          <a:lstStyle/>
          <a:p>
            <a:r>
              <a:rPr lang="en-US" dirty="0"/>
              <a:t>Scaling</a:t>
            </a:r>
          </a:p>
        </p:txBody>
      </p:sp>
      <p:sp>
        <p:nvSpPr>
          <p:cNvPr id="85" name="Title 84"/>
          <p:cNvSpPr>
            <a:spLocks noGrp="1"/>
          </p:cNvSpPr>
          <p:nvPr>
            <p:ph type="title"/>
          </p:nvPr>
        </p:nvSpPr>
        <p:spPr>
          <a:xfrm>
            <a:off x="1981200" y="274638"/>
            <a:ext cx="8229600" cy="639762"/>
          </a:xfrm>
        </p:spPr>
        <p:txBody>
          <a:bodyPr>
            <a:normAutofit fontScale="90000"/>
          </a:bodyPr>
          <a:lstStyle/>
          <a:p>
            <a:r>
              <a:rPr lang="en-US" dirty="0"/>
              <a:t>Base calling</a:t>
            </a:r>
          </a:p>
        </p:txBody>
      </p:sp>
    </p:spTree>
    <p:extLst>
      <p:ext uri="{BB962C8B-B14F-4D97-AF65-F5344CB8AC3E}">
        <p14:creationId xmlns:p14="http://schemas.microsoft.com/office/powerpoint/2010/main" val="222305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052"/>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72"/>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6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8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7"/>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0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09"/>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38" grpId="0"/>
      <p:bldP spid="61" grpId="0"/>
      <p:bldP spid="58" grpId="0"/>
      <p:bldP spid="83" grpId="0"/>
      <p:bldP spid="84" grpId="0"/>
      <p:bldP spid="107" grpId="0"/>
      <p:bldP spid="108" grpId="0"/>
      <p:bldP spid="11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factors reducing quality</a:t>
            </a:r>
          </a:p>
        </p:txBody>
      </p:sp>
      <p:grpSp>
        <p:nvGrpSpPr>
          <p:cNvPr id="3" name="Group 2"/>
          <p:cNvGrpSpPr/>
          <p:nvPr/>
        </p:nvGrpSpPr>
        <p:grpSpPr>
          <a:xfrm>
            <a:off x="2423160" y="1760220"/>
            <a:ext cx="2362200" cy="1828800"/>
            <a:chOff x="1524000" y="1600200"/>
            <a:chExt cx="2362200" cy="1828800"/>
          </a:xfrm>
        </p:grpSpPr>
        <p:sp>
          <p:nvSpPr>
            <p:cNvPr id="4" name="Rectangle 3"/>
            <p:cNvSpPr/>
            <p:nvPr/>
          </p:nvSpPr>
          <p:spPr>
            <a:xfrm>
              <a:off x="1524000" y="1600200"/>
              <a:ext cx="2362200" cy="1828800"/>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Oval 4"/>
            <p:cNvSpPr/>
            <p:nvPr/>
          </p:nvSpPr>
          <p:spPr>
            <a:xfrm>
              <a:off x="1981200" y="20574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895600" y="1872996"/>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Oval 6"/>
            <p:cNvSpPr/>
            <p:nvPr/>
          </p:nvSpPr>
          <p:spPr>
            <a:xfrm>
              <a:off x="2514600" y="252222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8" name="Oval 7"/>
            <p:cNvSpPr/>
            <p:nvPr/>
          </p:nvSpPr>
          <p:spPr>
            <a:xfrm>
              <a:off x="3276600" y="2706624"/>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 name="Oval 8"/>
            <p:cNvSpPr/>
            <p:nvPr/>
          </p:nvSpPr>
          <p:spPr>
            <a:xfrm>
              <a:off x="1784604" y="2903220"/>
              <a:ext cx="381000" cy="381000"/>
            </a:xfrm>
            <a:prstGeom prst="ellipse">
              <a:avLst/>
            </a:prstGeom>
            <a:gradFill flip="none" rotWithShape="1">
              <a:gsLst>
                <a:gs pos="0">
                  <a:schemeClr val="accent6">
                    <a:shade val="30000"/>
                    <a:satMod val="115000"/>
                  </a:schemeClr>
                </a:gs>
                <a:gs pos="50000">
                  <a:schemeClr val="accent6">
                    <a:shade val="67500"/>
                    <a:satMod val="115000"/>
                  </a:schemeClr>
                </a:gs>
                <a:gs pos="100000">
                  <a:schemeClr val="accent6">
                    <a:shade val="100000"/>
                    <a:satMod val="115000"/>
                  </a:schemeClr>
                </a:gs>
              </a:gsLst>
              <a:path path="circle">
                <a:fillToRect l="50000" t="50000" r="50000" b="50000"/>
              </a:path>
              <a:tileRect/>
            </a:gra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p:nvPr/>
          </p:nvSpPr>
          <p:spPr>
            <a:xfrm>
              <a:off x="2447544" y="3048000"/>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1" name="Oval 10"/>
            <p:cNvSpPr/>
            <p:nvPr/>
          </p:nvSpPr>
          <p:spPr>
            <a:xfrm>
              <a:off x="1616964" y="1682496"/>
              <a:ext cx="381000" cy="381000"/>
            </a:xfrm>
            <a:prstGeom prst="ellipse">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p:cNvSpPr/>
            <p:nvPr/>
          </p:nvSpPr>
          <p:spPr>
            <a:xfrm>
              <a:off x="3467100" y="2209800"/>
              <a:ext cx="381000" cy="381000"/>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val 12"/>
          <p:cNvSpPr/>
          <p:nvPr/>
        </p:nvSpPr>
        <p:spPr>
          <a:xfrm>
            <a:off x="3985260" y="1976628"/>
            <a:ext cx="381000" cy="381000"/>
          </a:xfrm>
          <a:prstGeom prst="ellipse">
            <a:avLst/>
          </a:prstGeom>
          <a:gradFill flip="none" rotWithShape="1">
            <a:gsLst>
              <a:gs pos="0">
                <a:schemeClr val="accent3">
                  <a:shade val="30000"/>
                  <a:satMod val="115000"/>
                </a:schemeClr>
              </a:gs>
              <a:gs pos="50000">
                <a:schemeClr val="accent3">
                  <a:shade val="67500"/>
                  <a:satMod val="115000"/>
                </a:schemeClr>
              </a:gs>
              <a:gs pos="100000">
                <a:schemeClr val="accent3">
                  <a:shade val="100000"/>
                  <a:satMod val="115000"/>
                </a:schemeClr>
              </a:gs>
            </a:gsLst>
            <a:path path="circle">
              <a:fillToRect l="50000" t="50000" r="50000" b="50000"/>
            </a:path>
            <a:tileRect/>
          </a:gra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p:cNvCxnSpPr>
            <a:stCxn id="13" idx="2"/>
            <a:endCxn id="16" idx="1"/>
          </p:cNvCxnSpPr>
          <p:nvPr/>
        </p:nvCxnSpPr>
        <p:spPr>
          <a:xfrm>
            <a:off x="3985260" y="2167128"/>
            <a:ext cx="2263140" cy="337304"/>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6248401" y="2319766"/>
            <a:ext cx="1685205" cy="369332"/>
          </a:xfrm>
          <a:prstGeom prst="rect">
            <a:avLst/>
          </a:prstGeom>
          <a:noFill/>
        </p:spPr>
        <p:txBody>
          <a:bodyPr wrap="none" rtlCol="0">
            <a:spAutoFit/>
          </a:bodyPr>
          <a:lstStyle/>
          <a:p>
            <a:r>
              <a:rPr lang="en-US" dirty="0"/>
              <a:t>Cluster overlaps</a:t>
            </a:r>
          </a:p>
        </p:txBody>
      </p:sp>
      <p:sp>
        <p:nvSpPr>
          <p:cNvPr id="18" name="TextBox 17"/>
          <p:cNvSpPr txBox="1"/>
          <p:nvPr/>
        </p:nvSpPr>
        <p:spPr>
          <a:xfrm>
            <a:off x="3292395" y="4189274"/>
            <a:ext cx="330540" cy="1754326"/>
          </a:xfrm>
          <a:prstGeom prst="rect">
            <a:avLst/>
          </a:prstGeom>
          <a:noFill/>
        </p:spPr>
        <p:txBody>
          <a:bodyPr wrap="none" rtlCol="0">
            <a:spAutoFit/>
          </a:bodyPr>
          <a:lstStyle/>
          <a:p>
            <a:r>
              <a:rPr lang="en-US" dirty="0"/>
              <a:t>A</a:t>
            </a:r>
          </a:p>
          <a:p>
            <a:r>
              <a:rPr lang="en-US" dirty="0"/>
              <a:t>G</a:t>
            </a:r>
          </a:p>
          <a:p>
            <a:r>
              <a:rPr lang="en-US" dirty="0"/>
              <a:t>C</a:t>
            </a:r>
          </a:p>
          <a:p>
            <a:r>
              <a:rPr lang="en-US" dirty="0"/>
              <a:t>T</a:t>
            </a:r>
          </a:p>
          <a:p>
            <a:r>
              <a:rPr lang="en-US" dirty="0"/>
              <a:t>T</a:t>
            </a:r>
          </a:p>
          <a:p>
            <a:r>
              <a:rPr lang="en-US" dirty="0"/>
              <a:t>A</a:t>
            </a:r>
          </a:p>
        </p:txBody>
      </p:sp>
      <p:cxnSp>
        <p:nvCxnSpPr>
          <p:cNvPr id="20" name="Straight Arrow Connector 19"/>
          <p:cNvCxnSpPr/>
          <p:nvPr/>
        </p:nvCxnSpPr>
        <p:spPr>
          <a:xfrm>
            <a:off x="3101895" y="4189274"/>
            <a:ext cx="0" cy="1754326"/>
          </a:xfrm>
          <a:prstGeom prst="straightConnector1">
            <a:avLst/>
          </a:prstGeom>
          <a:ln>
            <a:tailEnd type="arrow"/>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3601935" y="4189274"/>
            <a:ext cx="330540" cy="1754326"/>
          </a:xfrm>
          <a:prstGeom prst="rect">
            <a:avLst/>
          </a:prstGeom>
          <a:noFill/>
        </p:spPr>
        <p:txBody>
          <a:bodyPr wrap="none" rtlCol="0">
            <a:spAutoFit/>
          </a:bodyPr>
          <a:lstStyle/>
          <a:p>
            <a:r>
              <a:rPr lang="en-US" dirty="0"/>
              <a:t>A</a:t>
            </a:r>
          </a:p>
          <a:p>
            <a:r>
              <a:rPr lang="en-US" dirty="0"/>
              <a:t>G</a:t>
            </a:r>
          </a:p>
          <a:p>
            <a:r>
              <a:rPr lang="en-US" dirty="0"/>
              <a:t>T</a:t>
            </a:r>
          </a:p>
          <a:p>
            <a:r>
              <a:rPr lang="en-US" dirty="0"/>
              <a:t>T</a:t>
            </a:r>
          </a:p>
          <a:p>
            <a:r>
              <a:rPr lang="en-US" dirty="0"/>
              <a:t>A</a:t>
            </a:r>
          </a:p>
          <a:p>
            <a:r>
              <a:rPr lang="en-US" dirty="0"/>
              <a:t>C</a:t>
            </a:r>
          </a:p>
        </p:txBody>
      </p:sp>
      <p:sp>
        <p:nvSpPr>
          <p:cNvPr id="22" name="TextBox 21"/>
          <p:cNvSpPr txBox="1"/>
          <p:nvPr/>
        </p:nvSpPr>
        <p:spPr>
          <a:xfrm>
            <a:off x="3900471" y="4187548"/>
            <a:ext cx="330540" cy="1754326"/>
          </a:xfrm>
          <a:prstGeom prst="rect">
            <a:avLst/>
          </a:prstGeom>
          <a:noFill/>
        </p:spPr>
        <p:txBody>
          <a:bodyPr wrap="none" rtlCol="0">
            <a:spAutoFit/>
          </a:bodyPr>
          <a:lstStyle/>
          <a:p>
            <a:r>
              <a:rPr lang="en-US" dirty="0"/>
              <a:t>A</a:t>
            </a:r>
          </a:p>
          <a:p>
            <a:r>
              <a:rPr lang="en-US" dirty="0"/>
              <a:t>G</a:t>
            </a:r>
          </a:p>
          <a:p>
            <a:r>
              <a:rPr lang="en-US" dirty="0"/>
              <a:t>C</a:t>
            </a:r>
          </a:p>
          <a:p>
            <a:r>
              <a:rPr lang="en-US" dirty="0"/>
              <a:t>T</a:t>
            </a:r>
          </a:p>
          <a:p>
            <a:r>
              <a:rPr lang="en-US" dirty="0"/>
              <a:t>T</a:t>
            </a:r>
          </a:p>
          <a:p>
            <a:r>
              <a:rPr lang="en-US" dirty="0"/>
              <a:t>A</a:t>
            </a:r>
          </a:p>
        </p:txBody>
      </p:sp>
      <p:sp>
        <p:nvSpPr>
          <p:cNvPr id="23" name="TextBox 22"/>
          <p:cNvSpPr txBox="1"/>
          <p:nvPr/>
        </p:nvSpPr>
        <p:spPr>
          <a:xfrm>
            <a:off x="4179531" y="4189274"/>
            <a:ext cx="330540" cy="1754326"/>
          </a:xfrm>
          <a:prstGeom prst="rect">
            <a:avLst/>
          </a:prstGeom>
          <a:noFill/>
        </p:spPr>
        <p:txBody>
          <a:bodyPr wrap="none" rtlCol="0">
            <a:spAutoFit/>
          </a:bodyPr>
          <a:lstStyle/>
          <a:p>
            <a:r>
              <a:rPr lang="en-US" dirty="0"/>
              <a:t>A</a:t>
            </a:r>
          </a:p>
          <a:p>
            <a:r>
              <a:rPr lang="en-US" dirty="0"/>
              <a:t>G</a:t>
            </a:r>
          </a:p>
          <a:p>
            <a:r>
              <a:rPr lang="en-US" dirty="0"/>
              <a:t>C</a:t>
            </a:r>
          </a:p>
          <a:p>
            <a:r>
              <a:rPr lang="en-US" dirty="0"/>
              <a:t>T</a:t>
            </a:r>
          </a:p>
          <a:p>
            <a:r>
              <a:rPr lang="en-US" dirty="0"/>
              <a:t>T</a:t>
            </a:r>
          </a:p>
          <a:p>
            <a:r>
              <a:rPr lang="en-US" dirty="0"/>
              <a:t>A</a:t>
            </a:r>
          </a:p>
        </p:txBody>
      </p:sp>
      <p:sp>
        <p:nvSpPr>
          <p:cNvPr id="24" name="Oval 23"/>
          <p:cNvSpPr/>
          <p:nvPr/>
        </p:nvSpPr>
        <p:spPr>
          <a:xfrm>
            <a:off x="2536491" y="4187548"/>
            <a:ext cx="381000" cy="381000"/>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A</a:t>
            </a:r>
          </a:p>
        </p:txBody>
      </p:sp>
      <p:sp>
        <p:nvSpPr>
          <p:cNvPr id="25" name="Oval 24"/>
          <p:cNvSpPr/>
          <p:nvPr/>
        </p:nvSpPr>
        <p:spPr>
          <a:xfrm>
            <a:off x="2530395" y="4530174"/>
            <a:ext cx="381000" cy="381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G</a:t>
            </a:r>
          </a:p>
        </p:txBody>
      </p:sp>
      <p:sp>
        <p:nvSpPr>
          <p:cNvPr id="26" name="Oval 25"/>
          <p:cNvSpPr/>
          <p:nvPr/>
        </p:nvSpPr>
        <p:spPr>
          <a:xfrm>
            <a:off x="2530395" y="4772490"/>
            <a:ext cx="381000" cy="381000"/>
          </a:xfrm>
          <a:prstGeom prst="ellipse">
            <a:avLst/>
          </a:prstGeom>
          <a:solidFill>
            <a:srgbClr val="C2C25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27" name="Oval 26"/>
          <p:cNvSpPr/>
          <p:nvPr/>
        </p:nvSpPr>
        <p:spPr>
          <a:xfrm>
            <a:off x="2536491" y="5027474"/>
            <a:ext cx="381000" cy="381000"/>
          </a:xfrm>
          <a:prstGeom prst="ellipse">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T</a:t>
            </a:r>
          </a:p>
        </p:txBody>
      </p:sp>
      <p:sp>
        <p:nvSpPr>
          <p:cNvPr id="28" name="Oval 27"/>
          <p:cNvSpPr/>
          <p:nvPr/>
        </p:nvSpPr>
        <p:spPr>
          <a:xfrm>
            <a:off x="2530395" y="5285602"/>
            <a:ext cx="381000" cy="381000"/>
          </a:xfrm>
          <a:prstGeom prst="ellipse">
            <a:avLst/>
          </a:prstGeom>
          <a:solidFill>
            <a:srgbClr val="ED765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T</a:t>
            </a:r>
          </a:p>
        </p:txBody>
      </p:sp>
      <p:sp>
        <p:nvSpPr>
          <p:cNvPr id="29" name="Oval 28"/>
          <p:cNvSpPr/>
          <p:nvPr/>
        </p:nvSpPr>
        <p:spPr>
          <a:xfrm>
            <a:off x="2530395" y="5562600"/>
            <a:ext cx="381000" cy="381000"/>
          </a:xfrm>
          <a:prstGeom prst="ellipse">
            <a:avLst/>
          </a:prstGeom>
          <a:solidFill>
            <a:srgbClr val="C08A4E"/>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A</a:t>
            </a:r>
          </a:p>
        </p:txBody>
      </p:sp>
      <p:cxnSp>
        <p:nvCxnSpPr>
          <p:cNvPr id="31" name="Straight Arrow Connector 30"/>
          <p:cNvCxnSpPr/>
          <p:nvPr/>
        </p:nvCxnSpPr>
        <p:spPr>
          <a:xfrm>
            <a:off x="4510071" y="4911174"/>
            <a:ext cx="1219200" cy="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32" name="TextBox 31"/>
          <p:cNvSpPr txBox="1"/>
          <p:nvPr/>
        </p:nvSpPr>
        <p:spPr>
          <a:xfrm>
            <a:off x="5741464" y="4695379"/>
            <a:ext cx="1268937" cy="369332"/>
          </a:xfrm>
          <a:prstGeom prst="rect">
            <a:avLst/>
          </a:prstGeom>
          <a:noFill/>
        </p:spPr>
        <p:txBody>
          <a:bodyPr wrap="none" rtlCol="0">
            <a:spAutoFit/>
          </a:bodyPr>
          <a:lstStyle/>
          <a:p>
            <a:r>
              <a:rPr lang="en-US" dirty="0"/>
              <a:t>Asynchrony</a:t>
            </a:r>
          </a:p>
        </p:txBody>
      </p:sp>
      <p:sp>
        <p:nvSpPr>
          <p:cNvPr id="33" name="Oval 32"/>
          <p:cNvSpPr/>
          <p:nvPr/>
        </p:nvSpPr>
        <p:spPr>
          <a:xfrm>
            <a:off x="7895844" y="3390900"/>
            <a:ext cx="381000" cy="3810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ysClr val="windowText" lastClr="000000"/>
                </a:solidFill>
              </a:rPr>
              <a:t>A</a:t>
            </a:r>
          </a:p>
        </p:txBody>
      </p:sp>
      <p:sp>
        <p:nvSpPr>
          <p:cNvPr id="34" name="Oval 33"/>
          <p:cNvSpPr/>
          <p:nvPr/>
        </p:nvSpPr>
        <p:spPr>
          <a:xfrm>
            <a:off x="8412480" y="3393948"/>
            <a:ext cx="381000" cy="381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G</a:t>
            </a:r>
          </a:p>
        </p:txBody>
      </p:sp>
      <p:sp>
        <p:nvSpPr>
          <p:cNvPr id="35" name="Oval 34"/>
          <p:cNvSpPr/>
          <p:nvPr/>
        </p:nvSpPr>
        <p:spPr>
          <a:xfrm>
            <a:off x="8971788" y="3390900"/>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36" name="Oval 35"/>
          <p:cNvSpPr/>
          <p:nvPr/>
        </p:nvSpPr>
        <p:spPr>
          <a:xfrm>
            <a:off x="9496044" y="3390900"/>
            <a:ext cx="381000" cy="381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T</a:t>
            </a:r>
          </a:p>
        </p:txBody>
      </p:sp>
      <p:sp>
        <p:nvSpPr>
          <p:cNvPr id="37" name="Oval 36"/>
          <p:cNvSpPr/>
          <p:nvPr/>
        </p:nvSpPr>
        <p:spPr>
          <a:xfrm>
            <a:off x="7030770" y="4735411"/>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38" name="Oval 37"/>
          <p:cNvSpPr/>
          <p:nvPr/>
        </p:nvSpPr>
        <p:spPr>
          <a:xfrm>
            <a:off x="7886323" y="4735411"/>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39" name="Oval 38"/>
          <p:cNvSpPr/>
          <p:nvPr/>
        </p:nvSpPr>
        <p:spPr>
          <a:xfrm>
            <a:off x="8326170" y="4735411"/>
            <a:ext cx="381000" cy="381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40" name="Oval 39"/>
          <p:cNvSpPr/>
          <p:nvPr/>
        </p:nvSpPr>
        <p:spPr>
          <a:xfrm>
            <a:off x="7467600" y="4735411"/>
            <a:ext cx="381000" cy="381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dirty="0">
                <a:solidFill>
                  <a:sysClr val="windowText" lastClr="000000"/>
                </a:solidFill>
              </a:rPr>
              <a:t>T</a:t>
            </a:r>
          </a:p>
        </p:txBody>
      </p:sp>
      <p:sp>
        <p:nvSpPr>
          <p:cNvPr id="41" name="Oval 40"/>
          <p:cNvSpPr/>
          <p:nvPr/>
        </p:nvSpPr>
        <p:spPr>
          <a:xfrm>
            <a:off x="9496044" y="4756319"/>
            <a:ext cx="381000" cy="381000"/>
          </a:xfrm>
          <a:prstGeom prst="ellipse">
            <a:avLst/>
          </a:prstGeom>
          <a:solidFill>
            <a:srgbClr val="C2C25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b="1" dirty="0">
                <a:solidFill>
                  <a:sysClr val="windowText" lastClr="000000"/>
                </a:solidFill>
              </a:rPr>
              <a:t>C</a:t>
            </a:r>
          </a:p>
        </p:txBody>
      </p:sp>
      <p:sp>
        <p:nvSpPr>
          <p:cNvPr id="17" name="Right Arrow 16"/>
          <p:cNvSpPr/>
          <p:nvPr/>
        </p:nvSpPr>
        <p:spPr>
          <a:xfrm>
            <a:off x="8825635" y="4807728"/>
            <a:ext cx="455118" cy="293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449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500"/>
                                        <p:tgtEl>
                                          <p:spTgt spid="3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5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500"/>
                                        <p:tgtEl>
                                          <p:spTgt spid="4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fade">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wipe(up)">
                                      <p:cBhvr>
                                        <p:cTn id="45" dur="500"/>
                                        <p:tgtEl>
                                          <p:spTgt spid="24"/>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up)">
                                      <p:cBhvr>
                                        <p:cTn id="48" dur="500"/>
                                        <p:tgtEl>
                                          <p:spTgt spid="25"/>
                                        </p:tgtEl>
                                      </p:cBhvr>
                                    </p:animEffect>
                                  </p:childTnLst>
                                </p:cTn>
                              </p:par>
                              <p:par>
                                <p:cTn id="49" presetID="22" presetClass="entr" presetSubtype="1"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up)">
                                      <p:cBhvr>
                                        <p:cTn id="51" dur="500"/>
                                        <p:tgtEl>
                                          <p:spTgt spid="26"/>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wipe(up)">
                                      <p:cBhvr>
                                        <p:cTn id="54" dur="500"/>
                                        <p:tgtEl>
                                          <p:spTgt spid="2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up)">
                                      <p:cBhvr>
                                        <p:cTn id="57" dur="500"/>
                                        <p:tgtEl>
                                          <p:spTgt spid="28"/>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wipe(up)">
                                      <p:cBhvr>
                                        <p:cTn id="6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2" grpId="0"/>
      <p:bldP spid="23" grpId="0"/>
      <p:bldP spid="24" grpId="0" animBg="1"/>
      <p:bldP spid="25" grpId="0" animBg="1"/>
      <p:bldP spid="26" grpId="0" animBg="1"/>
      <p:bldP spid="27" grpId="0" animBg="1"/>
      <p:bldP spid="28" grpId="0" animBg="1"/>
      <p:bldP spid="29" grpId="0" animBg="1"/>
      <p:bldP spid="32" grpId="0"/>
      <p:bldP spid="37" grpId="0" animBg="1"/>
      <p:bldP spid="38" grpId="0" animBg="1"/>
      <p:bldP spid="39" grpId="0" animBg="1"/>
      <p:bldP spid="40" grpId="0" animBg="1"/>
      <p:bldP spid="41" grpId="0" animBg="1"/>
      <p:bldP spid="1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PHRED program</a:t>
            </a:r>
          </a:p>
        </p:txBody>
      </p:sp>
      <p:sp>
        <p:nvSpPr>
          <p:cNvPr id="3" name="Rectangle 2"/>
          <p:cNvSpPr/>
          <p:nvPr/>
        </p:nvSpPr>
        <p:spPr>
          <a:xfrm>
            <a:off x="1905000" y="1447801"/>
            <a:ext cx="8077200" cy="646331"/>
          </a:xfrm>
          <a:prstGeom prst="rect">
            <a:avLst/>
          </a:prstGeom>
        </p:spPr>
        <p:txBody>
          <a:bodyPr wrap="square">
            <a:spAutoFit/>
          </a:bodyPr>
          <a:lstStyle/>
          <a:p>
            <a:r>
              <a:rPr lang="en-US" dirty="0"/>
              <a:t>The PHRED software reads DNA sequencing trace files, calls bases and assigns a quality value to each base called (9,10). </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2874" y="2667000"/>
            <a:ext cx="42957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2133600" y="3696409"/>
            <a:ext cx="3092770" cy="461665"/>
          </a:xfrm>
          <a:prstGeom prst="rect">
            <a:avLst/>
          </a:prstGeom>
          <a:noFill/>
        </p:spPr>
        <p:txBody>
          <a:bodyPr wrap="none" rtlCol="0">
            <a:spAutoFit/>
          </a:bodyPr>
          <a:lstStyle/>
          <a:p>
            <a:r>
              <a:rPr lang="en-US" sz="2400" i="1" dirty="0" err="1"/>
              <a:t>P</a:t>
            </a:r>
            <a:r>
              <a:rPr lang="en-US" sz="2400" i="1" baseline="-25000" dirty="0" err="1"/>
              <a:t>e</a:t>
            </a:r>
            <a:r>
              <a:rPr lang="en-US" sz="2400" i="1" dirty="0"/>
              <a:t> = probability of error</a:t>
            </a:r>
            <a:endParaRPr lang="en-US" sz="2400" i="1" baseline="-25000" dirty="0"/>
          </a:p>
        </p:txBody>
      </p:sp>
      <p:sp>
        <p:nvSpPr>
          <p:cNvPr id="6" name="Rectangle 5"/>
          <p:cNvSpPr/>
          <p:nvPr/>
        </p:nvSpPr>
        <p:spPr>
          <a:xfrm>
            <a:off x="2130137" y="4202668"/>
            <a:ext cx="5205464" cy="369332"/>
          </a:xfrm>
          <a:prstGeom prst="rect">
            <a:avLst/>
          </a:prstGeom>
        </p:spPr>
        <p:txBody>
          <a:bodyPr wrap="none">
            <a:spAutoFit/>
          </a:bodyPr>
          <a:lstStyle/>
          <a:p>
            <a:r>
              <a:rPr lang="en-US" b="1" dirty="0"/>
              <a:t>QUAL format: </a:t>
            </a:r>
            <a:r>
              <a:rPr lang="en-US" dirty="0"/>
              <a:t>stores PHRED quality scores as integers</a:t>
            </a:r>
            <a:endParaRPr lang="en-US" b="1" dirty="0"/>
          </a:p>
        </p:txBody>
      </p:sp>
      <p:sp>
        <p:nvSpPr>
          <p:cNvPr id="9" name="Rectangle 8"/>
          <p:cNvSpPr/>
          <p:nvPr/>
        </p:nvSpPr>
        <p:spPr>
          <a:xfrm>
            <a:off x="2362200" y="4646575"/>
            <a:ext cx="7620000" cy="1815882"/>
          </a:xfrm>
          <a:prstGeom prst="rect">
            <a:avLst/>
          </a:prstGeom>
        </p:spPr>
        <p:txBody>
          <a:bodyPr wrap="square">
            <a:spAutoFit/>
          </a:bodyPr>
          <a:lstStyle/>
          <a:p>
            <a:r>
              <a:rPr lang="en-US" sz="1400" dirty="0"/>
              <a:t>&gt;SRR014849.1 EIXKN4201CFU84 length=93</a:t>
            </a:r>
          </a:p>
          <a:p>
            <a:r>
              <a:rPr lang="en-US" sz="1400" dirty="0"/>
              <a:t>GGGGGGGGGGGGGGGGCTTTTTTTGTTTGGAACCGAAAGGGTTTTGAATTTCAAACCCTTTTCGGTTTCCAACCTCCAAAGCAATGCCAATA</a:t>
            </a:r>
          </a:p>
          <a:p>
            <a:endParaRPr lang="en-US" sz="1400" dirty="0"/>
          </a:p>
          <a:p>
            <a:r>
              <a:rPr lang="en-US" sz="1400" dirty="0"/>
              <a:t>&gt;SRR014849.1 EIXKN4201CFU84 length=93</a:t>
            </a:r>
          </a:p>
          <a:p>
            <a:r>
              <a:rPr lang="en-US" sz="1400" dirty="0"/>
              <a:t>18 10 5 3 2 1 1 1 1 1 1 1 1 1 1 1 22 37 31 22 16 11 6 1 26 34 30 11 33 26 30 21 33 26 25 36 32 16 36 32 16 36 32 20 6 24 33 25 30 25 2 24 36 32 15 35 31 17 36 32 20 6 25 29 20 30 25 4 32 26 32 23 32 26 30 24 33 26 35 31 14 28 27 30 22 28 24 27 17 32 23 28 28</a:t>
            </a:r>
          </a:p>
        </p:txBody>
      </p:sp>
    </p:spTree>
    <p:extLst>
      <p:ext uri="{BB962C8B-B14F-4D97-AF65-F5344CB8AC3E}">
        <p14:creationId xmlns:p14="http://schemas.microsoft.com/office/powerpoint/2010/main" val="1715439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081" y="100308"/>
            <a:ext cx="8229600" cy="715962"/>
          </a:xfrm>
        </p:spPr>
        <p:txBody>
          <a:bodyPr>
            <a:normAutofit/>
          </a:bodyPr>
          <a:lstStyle/>
          <a:p>
            <a:r>
              <a:rPr lang="en-US" dirty="0"/>
              <a:t>FASTQ format</a:t>
            </a:r>
          </a:p>
        </p:txBody>
      </p:sp>
      <p:sp>
        <p:nvSpPr>
          <p:cNvPr id="4" name="Rectangle 3"/>
          <p:cNvSpPr/>
          <p:nvPr/>
        </p:nvSpPr>
        <p:spPr>
          <a:xfrm>
            <a:off x="1828800" y="803702"/>
            <a:ext cx="8305800" cy="830997"/>
          </a:xfrm>
          <a:prstGeom prst="rect">
            <a:avLst/>
          </a:prstGeom>
        </p:spPr>
        <p:txBody>
          <a:bodyPr wrap="square">
            <a:spAutoFit/>
          </a:bodyPr>
          <a:lstStyle/>
          <a:p>
            <a:r>
              <a:rPr lang="en-US" sz="1600" dirty="0"/>
              <a:t>The FASTQ format was invented at the turn of the century at the </a:t>
            </a:r>
            <a:r>
              <a:rPr lang="en-US" sz="1600" dirty="0" err="1"/>
              <a:t>Wellcome</a:t>
            </a:r>
            <a:r>
              <a:rPr lang="en-US" sz="1600" dirty="0"/>
              <a:t> Trust Sanger Institute by Jim </a:t>
            </a:r>
            <a:r>
              <a:rPr lang="en-US" sz="1600" dirty="0" err="1"/>
              <a:t>Mullikin</a:t>
            </a:r>
            <a:r>
              <a:rPr lang="en-US" sz="1600" dirty="0"/>
              <a:t>, gradually  disseminated, but never formally documented </a:t>
            </a:r>
            <a:r>
              <a:rPr lang="fr-FR" sz="1600" dirty="0"/>
              <a:t>(Antony V. Cox, Sanger Institute, </a:t>
            </a:r>
            <a:r>
              <a:rPr lang="fr-FR" sz="1600" dirty="0" err="1"/>
              <a:t>personal</a:t>
            </a:r>
            <a:r>
              <a:rPr lang="fr-FR" sz="1600" dirty="0"/>
              <a:t> communication </a:t>
            </a:r>
            <a:r>
              <a:rPr lang="en-US" sz="1600" dirty="0"/>
              <a:t>2009).</a:t>
            </a:r>
          </a:p>
        </p:txBody>
      </p:sp>
      <p:pic>
        <p:nvPicPr>
          <p:cNvPr id="51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2062162"/>
            <a:ext cx="4286250" cy="273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descr="Image result for Fast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6" y="3048000"/>
            <a:ext cx="5267325" cy="2962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287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968081" y="100308"/>
            <a:ext cx="8229600" cy="715962"/>
          </a:xfrm>
          <a:prstGeom prst="rect">
            <a:avLst/>
          </a:prstGeom>
        </p:spPr>
        <p:txBody>
          <a:bodyP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solidFill>
                  <a:srgbClr val="FF0000"/>
                </a:solidFill>
              </a:rPr>
              <a:t>‘</a:t>
            </a:r>
            <a:r>
              <a:rPr lang="en-US" dirty="0" err="1">
                <a:solidFill>
                  <a:srgbClr val="FF0000"/>
                </a:solidFill>
              </a:rPr>
              <a:t>fastq</a:t>
            </a:r>
            <a:r>
              <a:rPr lang="en-US" dirty="0">
                <a:solidFill>
                  <a:srgbClr val="FF0000"/>
                </a:solidFill>
              </a:rPr>
              <a:t>-sanger’</a:t>
            </a:r>
            <a:r>
              <a:rPr lang="en-US" dirty="0"/>
              <a:t> quality score format</a:t>
            </a:r>
          </a:p>
        </p:txBody>
      </p:sp>
      <p:sp>
        <p:nvSpPr>
          <p:cNvPr id="3" name="TextBox 2"/>
          <p:cNvSpPr txBox="1"/>
          <p:nvPr/>
        </p:nvSpPr>
        <p:spPr>
          <a:xfrm>
            <a:off x="1828801" y="1230868"/>
            <a:ext cx="4233467" cy="369332"/>
          </a:xfrm>
          <a:prstGeom prst="rect">
            <a:avLst/>
          </a:prstGeom>
          <a:noFill/>
        </p:spPr>
        <p:txBody>
          <a:bodyPr wrap="none" rtlCol="0">
            <a:spAutoFit/>
          </a:bodyPr>
          <a:lstStyle/>
          <a:p>
            <a:r>
              <a:rPr lang="en-US" b="1" dirty="0"/>
              <a:t>Stores PHRED scores as a single character:</a:t>
            </a:r>
            <a:endParaRPr lang="en-US" b="1" dirty="0">
              <a:solidFill>
                <a:srgbClr val="FF0000"/>
              </a:solidFill>
            </a:endParaRPr>
          </a:p>
        </p:txBody>
      </p:sp>
      <p:pic>
        <p:nvPicPr>
          <p:cNvPr id="4" name="Picture 2" descr="Image result for ASCI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00201"/>
            <a:ext cx="6324600" cy="45856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072491" y="1698998"/>
            <a:ext cx="1978427" cy="1477328"/>
          </a:xfrm>
          <a:prstGeom prst="rect">
            <a:avLst/>
          </a:prstGeom>
          <a:solidFill>
            <a:schemeClr val="bg1"/>
          </a:solidFill>
        </p:spPr>
        <p:txBody>
          <a:bodyPr wrap="none">
            <a:spAutoFit/>
          </a:bodyPr>
          <a:lstStyle/>
          <a:p>
            <a:r>
              <a:rPr lang="en-US" b="1" dirty="0"/>
              <a:t>ASCII space 33-126</a:t>
            </a:r>
          </a:p>
          <a:p>
            <a:r>
              <a:rPr lang="en-US" b="1" dirty="0"/>
              <a:t>=</a:t>
            </a:r>
          </a:p>
          <a:p>
            <a:r>
              <a:rPr lang="en-US" b="1" dirty="0"/>
              <a:t>PHRED scores 0-93</a:t>
            </a:r>
          </a:p>
          <a:p>
            <a:r>
              <a:rPr lang="en-US" b="1" dirty="0"/>
              <a:t>=</a:t>
            </a:r>
          </a:p>
          <a:p>
            <a:r>
              <a:rPr lang="en-US" b="1" dirty="0" err="1"/>
              <a:t>P</a:t>
            </a:r>
            <a:r>
              <a:rPr lang="en-US" b="1" baseline="-25000" dirty="0" err="1"/>
              <a:t>e</a:t>
            </a:r>
            <a:r>
              <a:rPr lang="en-US" b="1" dirty="0"/>
              <a:t> in 1 - 10</a:t>
            </a:r>
            <a:r>
              <a:rPr lang="en-US" b="1" baseline="30000" dirty="0"/>
              <a:t>-9.3</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0401" y="3323211"/>
            <a:ext cx="1981200" cy="263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06540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dirty="0">
                <a:solidFill>
                  <a:srgbClr val="FF0000"/>
                </a:solidFill>
              </a:rPr>
              <a:t>‘</a:t>
            </a:r>
            <a:r>
              <a:rPr lang="en-US" dirty="0" err="1">
                <a:solidFill>
                  <a:srgbClr val="FF0000"/>
                </a:solidFill>
              </a:rPr>
              <a:t>solexa-fastq</a:t>
            </a:r>
            <a:r>
              <a:rPr lang="en-US" dirty="0">
                <a:solidFill>
                  <a:srgbClr val="FF0000"/>
                </a:solidFill>
              </a:rPr>
              <a:t>’</a:t>
            </a:r>
            <a:r>
              <a:rPr lang="en-US" dirty="0"/>
              <a:t> quality score format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524001"/>
            <a:ext cx="5524500"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200" y="3877271"/>
            <a:ext cx="4772025" cy="115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209801" y="1219200"/>
            <a:ext cx="3055901" cy="369332"/>
          </a:xfrm>
          <a:prstGeom prst="rect">
            <a:avLst/>
          </a:prstGeom>
          <a:noFill/>
        </p:spPr>
        <p:txBody>
          <a:bodyPr wrap="none" rtlCol="0">
            <a:spAutoFit/>
          </a:bodyPr>
          <a:lstStyle/>
          <a:p>
            <a:r>
              <a:rPr lang="en-US" b="1" dirty="0" err="1"/>
              <a:t>Solexa</a:t>
            </a:r>
            <a:r>
              <a:rPr lang="en-US" b="1" dirty="0"/>
              <a:t> quality score definition</a:t>
            </a:r>
          </a:p>
        </p:txBody>
      </p:sp>
      <p:sp>
        <p:nvSpPr>
          <p:cNvPr id="6" name="TextBox 5"/>
          <p:cNvSpPr txBox="1"/>
          <p:nvPr/>
        </p:nvSpPr>
        <p:spPr>
          <a:xfrm>
            <a:off x="2209801" y="3625929"/>
            <a:ext cx="1596399" cy="369332"/>
          </a:xfrm>
          <a:prstGeom prst="rect">
            <a:avLst/>
          </a:prstGeom>
          <a:noFill/>
        </p:spPr>
        <p:txBody>
          <a:bodyPr wrap="none" rtlCol="0">
            <a:spAutoFit/>
          </a:bodyPr>
          <a:lstStyle/>
          <a:p>
            <a:r>
              <a:rPr lang="en-US" b="1" dirty="0"/>
              <a:t>Score mapping</a:t>
            </a:r>
          </a:p>
        </p:txBody>
      </p:sp>
      <p:sp>
        <p:nvSpPr>
          <p:cNvPr id="4" name="Rectangle 3"/>
          <p:cNvSpPr/>
          <p:nvPr/>
        </p:nvSpPr>
        <p:spPr>
          <a:xfrm>
            <a:off x="1828800" y="5477470"/>
            <a:ext cx="6553200" cy="923330"/>
          </a:xfrm>
          <a:prstGeom prst="rect">
            <a:avLst/>
          </a:prstGeom>
        </p:spPr>
        <p:txBody>
          <a:bodyPr wrap="square">
            <a:spAutoFit/>
          </a:bodyPr>
          <a:lstStyle/>
          <a:p>
            <a:pPr marL="285750" indent="-285750">
              <a:buFont typeface="Arial" pitchFamily="34" charset="0"/>
              <a:buChar char="•"/>
            </a:pPr>
            <a:r>
              <a:rPr lang="en-US" dirty="0"/>
              <a:t>Interchangeable scores for PHRED and </a:t>
            </a:r>
            <a:r>
              <a:rPr lang="en-US" dirty="0" err="1"/>
              <a:t>Solexa</a:t>
            </a:r>
            <a:r>
              <a:rPr lang="en-US" dirty="0"/>
              <a:t> for values &gt; 10</a:t>
            </a:r>
          </a:p>
          <a:p>
            <a:pPr marL="285750" indent="-285750">
              <a:buFont typeface="Arial" pitchFamily="34" charset="0"/>
              <a:buChar char="•"/>
            </a:pPr>
            <a:r>
              <a:rPr lang="en-US" dirty="0"/>
              <a:t>Scores can go down to -5. </a:t>
            </a:r>
          </a:p>
          <a:p>
            <a:pPr marL="285750" indent="-285750">
              <a:buFont typeface="Arial" pitchFamily="34" charset="0"/>
              <a:buChar char="•"/>
            </a:pPr>
            <a:r>
              <a:rPr lang="en-US" dirty="0"/>
              <a:t>The ASCII range 59-126 (</a:t>
            </a:r>
            <a:r>
              <a:rPr lang="en-US" dirty="0" err="1"/>
              <a:t>Solexa</a:t>
            </a:r>
            <a:r>
              <a:rPr lang="en-US" dirty="0"/>
              <a:t> values -5 to 62)</a:t>
            </a: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2822229"/>
            <a:ext cx="4295775"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2133601" y="2514600"/>
            <a:ext cx="2353273" cy="369332"/>
          </a:xfrm>
          <a:prstGeom prst="rect">
            <a:avLst/>
          </a:prstGeom>
          <a:noFill/>
        </p:spPr>
        <p:txBody>
          <a:bodyPr wrap="none" rtlCol="0">
            <a:spAutoFit/>
          </a:bodyPr>
          <a:lstStyle/>
          <a:p>
            <a:r>
              <a:rPr lang="en-US" b="1" dirty="0"/>
              <a:t>Compare with Sanger: </a:t>
            </a:r>
          </a:p>
        </p:txBody>
      </p:sp>
    </p:spTree>
    <p:extLst>
      <p:ext uri="{BB962C8B-B14F-4D97-AF65-F5344CB8AC3E}">
        <p14:creationId xmlns:p14="http://schemas.microsoft.com/office/powerpoint/2010/main" val="5046758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dirty="0">
                <a:solidFill>
                  <a:srgbClr val="FF0000"/>
                </a:solidFill>
              </a:rPr>
              <a:t>‘</a:t>
            </a:r>
            <a:r>
              <a:rPr lang="en-US" dirty="0" err="1">
                <a:solidFill>
                  <a:srgbClr val="FF0000"/>
                </a:solidFill>
              </a:rPr>
              <a:t>fastq-illumina</a:t>
            </a:r>
            <a:r>
              <a:rPr lang="en-US" dirty="0">
                <a:solidFill>
                  <a:srgbClr val="FF0000"/>
                </a:solidFill>
              </a:rPr>
              <a:t>’</a:t>
            </a:r>
            <a:r>
              <a:rPr lang="en-US" dirty="0"/>
              <a:t> quality score format</a:t>
            </a:r>
          </a:p>
        </p:txBody>
      </p:sp>
      <p:sp>
        <p:nvSpPr>
          <p:cNvPr id="5" name="TextBox 4"/>
          <p:cNvSpPr txBox="1"/>
          <p:nvPr/>
        </p:nvSpPr>
        <p:spPr>
          <a:xfrm>
            <a:off x="2286001" y="1524000"/>
            <a:ext cx="6585329" cy="2126864"/>
          </a:xfrm>
          <a:prstGeom prst="rect">
            <a:avLst/>
          </a:prstGeom>
          <a:noFill/>
        </p:spPr>
        <p:txBody>
          <a:bodyPr wrap="none" rtlCol="0">
            <a:spAutoFit/>
          </a:bodyPr>
          <a:lstStyle/>
          <a:p>
            <a:pPr marL="285750" indent="-285750">
              <a:lnSpc>
                <a:spcPct val="150000"/>
              </a:lnSpc>
              <a:buFont typeface="Arial" pitchFamily="34" charset="0"/>
              <a:buChar char="•"/>
            </a:pPr>
            <a:r>
              <a:rPr lang="en-US" dirty="0" err="1"/>
              <a:t>Illumina</a:t>
            </a:r>
            <a:r>
              <a:rPr lang="en-US" dirty="0"/>
              <a:t> 1.3+ machines</a:t>
            </a:r>
          </a:p>
          <a:p>
            <a:pPr marL="285750" indent="-285750">
              <a:lnSpc>
                <a:spcPct val="150000"/>
              </a:lnSpc>
              <a:buFont typeface="Arial" pitchFamily="34" charset="0"/>
              <a:buChar char="•"/>
            </a:pPr>
            <a:r>
              <a:rPr lang="en-US" dirty="0"/>
              <a:t>Used PHRED quality scores (not </a:t>
            </a:r>
            <a:r>
              <a:rPr lang="en-US" dirty="0" err="1"/>
              <a:t>Solexa</a:t>
            </a:r>
            <a:r>
              <a:rPr lang="en-US" dirty="0"/>
              <a:t>)</a:t>
            </a:r>
          </a:p>
          <a:p>
            <a:pPr marL="285750" indent="-285750">
              <a:lnSpc>
                <a:spcPct val="150000"/>
              </a:lnSpc>
              <a:buFont typeface="Arial" pitchFamily="34" charset="0"/>
              <a:buChar char="•"/>
            </a:pPr>
            <a:r>
              <a:rPr lang="en-US" dirty="0"/>
              <a:t>But used offset of 64, instead of 33 (like in Sanger format) =&gt; </a:t>
            </a:r>
          </a:p>
          <a:p>
            <a:pPr marL="285750" indent="-285750">
              <a:lnSpc>
                <a:spcPct val="150000"/>
              </a:lnSpc>
              <a:buFont typeface="Arial" pitchFamily="34" charset="0"/>
              <a:buChar char="•"/>
            </a:pPr>
            <a:r>
              <a:rPr lang="en-US" dirty="0"/>
              <a:t>Holds PHRED scores 0 to 62 (ASCII 64-126)</a:t>
            </a:r>
          </a:p>
          <a:p>
            <a:pPr marL="285750" indent="-285750">
              <a:lnSpc>
                <a:spcPct val="150000"/>
              </a:lnSpc>
              <a:buFont typeface="Arial" pitchFamily="34" charset="0"/>
              <a:buChar char="•"/>
            </a:pPr>
            <a:r>
              <a:rPr lang="en-US" dirty="0"/>
              <a:t>Currently raw </a:t>
            </a:r>
            <a:r>
              <a:rPr lang="en-US" dirty="0" err="1"/>
              <a:t>Illumina</a:t>
            </a:r>
            <a:r>
              <a:rPr lang="en-US" dirty="0"/>
              <a:t> data scores are expected in the range 0-40</a:t>
            </a:r>
          </a:p>
        </p:txBody>
      </p:sp>
    </p:spTree>
    <p:extLst>
      <p:ext uri="{BB962C8B-B14F-4D97-AF65-F5344CB8AC3E}">
        <p14:creationId xmlns:p14="http://schemas.microsoft.com/office/powerpoint/2010/main" val="27764393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 comparison</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9009" y="2057401"/>
            <a:ext cx="4143375" cy="2618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214" y="1905000"/>
            <a:ext cx="207645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3337" y="2057400"/>
            <a:ext cx="195262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19888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FASTQ file definition</a:t>
            </a:r>
          </a:p>
        </p:txBody>
      </p:sp>
      <p:sp>
        <p:nvSpPr>
          <p:cNvPr id="3" name="Rectangle 2"/>
          <p:cNvSpPr/>
          <p:nvPr/>
        </p:nvSpPr>
        <p:spPr>
          <a:xfrm>
            <a:off x="2109216" y="1676401"/>
            <a:ext cx="8229600" cy="2246769"/>
          </a:xfrm>
          <a:prstGeom prst="rect">
            <a:avLst/>
          </a:prstGeom>
        </p:spPr>
        <p:txBody>
          <a:bodyPr wrap="square">
            <a:spAutoFit/>
          </a:bodyPr>
          <a:lstStyle/>
          <a:p>
            <a:r>
              <a:rPr lang="en-US" sz="1400" dirty="0"/>
              <a:t>@SRR014849.1 EIXKN4201CFU84 length=93 GGGGGGGGGGGGGGGGCTTTTTTTGTTTGGAACCGAAAGGGTTTTGAATTTCAAACCCTTTTCGGTTTCCAACCTTCCAAAGCAATGCCAATA</a:t>
            </a:r>
          </a:p>
          <a:p>
            <a:r>
              <a:rPr lang="en-US" sz="1400" dirty="0"/>
              <a:t>+SRR014849.1 EIXKN4201CFU84 length=93 3+&amp;$#"""""""""""7F@71,’";C?,B;?6B;:EA1EA1EA5’9B:?:#9EA0D@2EA5’:&gt;5?:%A;A8A;?9B;D@/=&lt;?7=9&lt;2A8==</a:t>
            </a:r>
          </a:p>
          <a:p>
            <a:endParaRPr lang="en-US" sz="1400" dirty="0"/>
          </a:p>
          <a:p>
            <a:r>
              <a:rPr lang="en-US" sz="1400" dirty="0"/>
              <a:t>@</a:t>
            </a:r>
            <a:r>
              <a:rPr lang="en-US" sz="1400" i="1" dirty="0"/>
              <a:t>title and optional description</a:t>
            </a:r>
          </a:p>
          <a:p>
            <a:r>
              <a:rPr lang="en-US" sz="1400" i="1" dirty="0"/>
              <a:t>sequence line(s)</a:t>
            </a:r>
          </a:p>
          <a:p>
            <a:r>
              <a:rPr lang="en-US" sz="1400" dirty="0"/>
              <a:t>+</a:t>
            </a:r>
            <a:r>
              <a:rPr lang="en-US" sz="1400" i="1" dirty="0"/>
              <a:t>optional repeat of title line</a:t>
            </a:r>
          </a:p>
          <a:p>
            <a:r>
              <a:rPr lang="en-US" sz="1400" i="1" dirty="0"/>
              <a:t>quality line(s)</a:t>
            </a:r>
            <a:endParaRPr lang="en-US" sz="1400" dirty="0"/>
          </a:p>
        </p:txBody>
      </p:sp>
      <p:sp>
        <p:nvSpPr>
          <p:cNvPr id="4" name="TextBox 3"/>
          <p:cNvSpPr txBox="1"/>
          <p:nvPr/>
        </p:nvSpPr>
        <p:spPr>
          <a:xfrm>
            <a:off x="2252472" y="4267201"/>
            <a:ext cx="7696200" cy="646331"/>
          </a:xfrm>
          <a:prstGeom prst="rect">
            <a:avLst/>
          </a:prstGeom>
          <a:noFill/>
        </p:spPr>
        <p:txBody>
          <a:bodyPr wrap="square" rtlCol="0">
            <a:spAutoFit/>
          </a:bodyPr>
          <a:lstStyle/>
          <a:p>
            <a:r>
              <a:rPr lang="en-US" dirty="0">
                <a:solidFill>
                  <a:srgbClr val="FF0000"/>
                </a:solidFill>
              </a:rPr>
              <a:t>Warning:</a:t>
            </a:r>
            <a:r>
              <a:rPr lang="en-US" dirty="0"/>
              <a:t> ‘@’ appears in the beginning of the sequence title, as well as in the quality scores. </a:t>
            </a:r>
          </a:p>
        </p:txBody>
      </p:sp>
    </p:spTree>
    <p:extLst>
      <p:ext uri="{BB962C8B-B14F-4D97-AF65-F5344CB8AC3E}">
        <p14:creationId xmlns:p14="http://schemas.microsoft.com/office/powerpoint/2010/main" val="202876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9BF04541-0994-4FA3-94F7-6D5F228B0E97}"/>
              </a:ext>
            </a:extLst>
          </p:cNvPr>
          <p:cNvPicPr>
            <a:picLocks noChangeAspect="1"/>
          </p:cNvPicPr>
          <p:nvPr/>
        </p:nvPicPr>
        <p:blipFill>
          <a:blip r:embed="rId2"/>
          <a:stretch>
            <a:fillRect/>
          </a:stretch>
        </p:blipFill>
        <p:spPr>
          <a:xfrm>
            <a:off x="1775696" y="0"/>
            <a:ext cx="9174007" cy="6858000"/>
          </a:xfrm>
          <a:prstGeom prst="rect">
            <a:avLst/>
          </a:prstGeom>
        </p:spPr>
      </p:pic>
    </p:spTree>
    <p:extLst>
      <p:ext uri="{BB962C8B-B14F-4D97-AF65-F5344CB8AC3E}">
        <p14:creationId xmlns:p14="http://schemas.microsoft.com/office/powerpoint/2010/main" val="1689327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FASTQC</a:t>
            </a:r>
          </a:p>
        </p:txBody>
      </p:sp>
      <p:sp>
        <p:nvSpPr>
          <p:cNvPr id="3" name="Text Placeholder 2"/>
          <p:cNvSpPr>
            <a:spLocks noGrp="1"/>
          </p:cNvSpPr>
          <p:nvPr>
            <p:ph type="body" idx="1"/>
          </p:nvPr>
        </p:nvSpPr>
        <p:spPr/>
        <p:txBody>
          <a:bodyPr/>
          <a:lstStyle/>
          <a:p>
            <a:r>
              <a:rPr lang="en-US" dirty="0"/>
              <a:t>Documentation</a:t>
            </a:r>
          </a:p>
        </p:txBody>
      </p:sp>
    </p:spTree>
    <p:extLst>
      <p:ext uri="{BB962C8B-B14F-4D97-AF65-F5344CB8AC3E}">
        <p14:creationId xmlns:p14="http://schemas.microsoft.com/office/powerpoint/2010/main" val="19313855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statistics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990345"/>
            <a:ext cx="4315968" cy="2452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1" y="1990344"/>
            <a:ext cx="4350925" cy="2495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2057401" y="1445276"/>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53201" y="1444764"/>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0"/>
            <a:ext cx="4572000" cy="1754326"/>
          </a:xfrm>
          <a:prstGeom prst="rect">
            <a:avLst/>
          </a:prstGeom>
        </p:spPr>
        <p:txBody>
          <a:bodyPr>
            <a:spAutoFit/>
          </a:bodyPr>
          <a:lstStyle/>
          <a:p>
            <a:r>
              <a:rPr lang="en-US" b="1" dirty="0">
                <a:solidFill>
                  <a:srgbClr val="FFC000"/>
                </a:solidFill>
              </a:rPr>
              <a:t>Warning</a:t>
            </a:r>
          </a:p>
          <a:p>
            <a:r>
              <a:rPr lang="en-US" dirty="0"/>
              <a:t>Basic Statistics never raises a warning.</a:t>
            </a:r>
          </a:p>
          <a:p>
            <a:r>
              <a:rPr lang="en-US" b="1" dirty="0">
                <a:solidFill>
                  <a:srgbClr val="FF0000"/>
                </a:solidFill>
              </a:rPr>
              <a:t>Failure</a:t>
            </a:r>
          </a:p>
          <a:p>
            <a:r>
              <a:rPr lang="en-US" dirty="0"/>
              <a:t>Basic Statistics never raises an error.</a:t>
            </a:r>
          </a:p>
          <a:p>
            <a:r>
              <a:rPr lang="en-US" b="1" dirty="0"/>
              <a:t>Common reasons for warnings</a:t>
            </a:r>
          </a:p>
          <a:p>
            <a:r>
              <a:rPr lang="en-US" dirty="0"/>
              <a:t>This module never raises warnings or errors</a:t>
            </a:r>
          </a:p>
        </p:txBody>
      </p:sp>
    </p:spTree>
    <p:extLst>
      <p:ext uri="{BB962C8B-B14F-4D97-AF65-F5344CB8AC3E}">
        <p14:creationId xmlns:p14="http://schemas.microsoft.com/office/powerpoint/2010/main" val="24527854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Per Base Sequence Quality</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1"/>
            <a:ext cx="3733800" cy="1508105"/>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lower quartile for any base is less than 10</a:t>
            </a:r>
          </a:p>
          <a:p>
            <a:pPr marL="285750" indent="-285750">
              <a:buFontTx/>
              <a:buChar char="-"/>
            </a:pPr>
            <a:r>
              <a:rPr lang="en-US" sz="1400" dirty="0"/>
              <a:t>median for any base is less than 25</a:t>
            </a:r>
            <a:endParaRPr lang="en-US" sz="1600" dirty="0"/>
          </a:p>
          <a:p>
            <a:r>
              <a:rPr lang="en-US" b="1" dirty="0">
                <a:solidFill>
                  <a:srgbClr val="FF0000"/>
                </a:solidFill>
              </a:rPr>
              <a:t>Failure</a:t>
            </a:r>
          </a:p>
          <a:p>
            <a:pPr marL="285750" indent="-285750">
              <a:buFontTx/>
              <a:buChar char="-"/>
            </a:pPr>
            <a:r>
              <a:rPr lang="en-US" sz="1400" dirty="0"/>
              <a:t>lower quartile for any base is less than 5</a:t>
            </a:r>
          </a:p>
          <a:p>
            <a:pPr marL="285750" indent="-285750">
              <a:buFontTx/>
              <a:buChar char="-"/>
            </a:pPr>
            <a:r>
              <a:rPr lang="en-US" sz="1400" dirty="0"/>
              <a:t>median for any base is less than 20</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547" y="17526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6307" y="1732984"/>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2429347" y="1809750"/>
            <a:ext cx="696024" cy="369332"/>
          </a:xfrm>
          <a:prstGeom prst="rect">
            <a:avLst/>
          </a:prstGeom>
          <a:noFill/>
        </p:spPr>
        <p:txBody>
          <a:bodyPr wrap="none" rtlCol="0">
            <a:spAutoFit/>
          </a:bodyPr>
          <a:lstStyle/>
          <a:p>
            <a:r>
              <a:rPr lang="en-US" dirty="0"/>
              <a:t>Good</a:t>
            </a:r>
          </a:p>
        </p:txBody>
      </p:sp>
      <p:sp>
        <p:nvSpPr>
          <p:cNvPr id="12" name="TextBox 11"/>
          <p:cNvSpPr txBox="1"/>
          <p:nvPr/>
        </p:nvSpPr>
        <p:spPr>
          <a:xfrm>
            <a:off x="2429348" y="2145132"/>
            <a:ext cx="1265859" cy="369332"/>
          </a:xfrm>
          <a:prstGeom prst="rect">
            <a:avLst/>
          </a:prstGeom>
          <a:noFill/>
        </p:spPr>
        <p:txBody>
          <a:bodyPr wrap="none" rtlCol="0">
            <a:spAutoFit/>
          </a:bodyPr>
          <a:lstStyle/>
          <a:p>
            <a:r>
              <a:rPr lang="en-US" dirty="0"/>
              <a:t>Reasonable</a:t>
            </a:r>
          </a:p>
        </p:txBody>
      </p:sp>
      <p:sp>
        <p:nvSpPr>
          <p:cNvPr id="13" name="TextBox 12"/>
          <p:cNvSpPr txBox="1"/>
          <p:nvPr/>
        </p:nvSpPr>
        <p:spPr>
          <a:xfrm>
            <a:off x="2491909" y="2686616"/>
            <a:ext cx="1316579" cy="369332"/>
          </a:xfrm>
          <a:prstGeom prst="rect">
            <a:avLst/>
          </a:prstGeom>
          <a:noFill/>
        </p:spPr>
        <p:txBody>
          <a:bodyPr wrap="none" rtlCol="0">
            <a:spAutoFit/>
          </a:bodyPr>
          <a:lstStyle/>
          <a:p>
            <a:r>
              <a:rPr lang="en-US" dirty="0"/>
              <a:t>Poor quality</a:t>
            </a:r>
          </a:p>
        </p:txBody>
      </p:sp>
      <p:sp>
        <p:nvSpPr>
          <p:cNvPr id="8" name="Rectangle 7"/>
          <p:cNvSpPr/>
          <p:nvPr/>
        </p:nvSpPr>
        <p:spPr>
          <a:xfrm>
            <a:off x="2059696" y="1143001"/>
            <a:ext cx="8201591" cy="461665"/>
          </a:xfrm>
          <a:prstGeom prst="rect">
            <a:avLst/>
          </a:prstGeom>
        </p:spPr>
        <p:txBody>
          <a:bodyPr wrap="square">
            <a:spAutoFit/>
          </a:bodyPr>
          <a:lstStyle/>
          <a:p>
            <a:r>
              <a:rPr lang="en-US" sz="1200" dirty="0" err="1"/>
              <a:t>FastQC</a:t>
            </a:r>
            <a:r>
              <a:rPr lang="en-US" sz="1200" dirty="0"/>
              <a:t> attempts to automatically determine which encoding method was used, but in some very limited datasets it is possible that it will guess this incorrectly (ironically only when your data is universally very good!)</a:t>
            </a:r>
          </a:p>
        </p:txBody>
      </p:sp>
      <p:cxnSp>
        <p:nvCxnSpPr>
          <p:cNvPr id="10" name="Straight Arrow Connector 9"/>
          <p:cNvCxnSpPr>
            <a:stCxn id="8" idx="2"/>
            <a:endCxn id="1027" idx="0"/>
          </p:cNvCxnSpPr>
          <p:nvPr/>
        </p:nvCxnSpPr>
        <p:spPr>
          <a:xfrm flipH="1">
            <a:off x="3953347" y="1604666"/>
            <a:ext cx="2207144" cy="14793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8" idx="2"/>
            <a:endCxn id="1028" idx="0"/>
          </p:cNvCxnSpPr>
          <p:nvPr/>
        </p:nvCxnSpPr>
        <p:spPr>
          <a:xfrm>
            <a:off x="6160491" y="1604666"/>
            <a:ext cx="1784616" cy="1283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538458" y="4724401"/>
            <a:ext cx="4900942" cy="1877437"/>
          </a:xfrm>
          <a:prstGeom prst="rect">
            <a:avLst/>
          </a:prstGeom>
        </p:spPr>
        <p:txBody>
          <a:bodyPr wrap="square">
            <a:spAutoFit/>
          </a:bodyPr>
          <a:lstStyle/>
          <a:p>
            <a:r>
              <a:rPr lang="en-US" b="1" dirty="0"/>
              <a:t>Common reasons for warnings</a:t>
            </a:r>
          </a:p>
          <a:p>
            <a:pPr marL="285750" indent="-285750">
              <a:buFontTx/>
              <a:buChar char="-"/>
            </a:pPr>
            <a:r>
              <a:rPr lang="en-US" sz="1400" dirty="0"/>
              <a:t>general degradation of quality over the duration of long runs</a:t>
            </a:r>
          </a:p>
          <a:p>
            <a:pPr marL="742950" lvl="1" indent="-285750">
              <a:buFontTx/>
              <a:buChar char="-"/>
            </a:pPr>
            <a:r>
              <a:rPr lang="en-US" sz="1400" b="1" dirty="0"/>
              <a:t>Solution:</a:t>
            </a:r>
            <a:r>
              <a:rPr lang="en-US" sz="1400" dirty="0"/>
              <a:t> quality trimming = read truncation</a:t>
            </a:r>
          </a:p>
          <a:p>
            <a:pPr marL="285750" indent="-285750">
              <a:buFontTx/>
              <a:buChar char="-"/>
            </a:pPr>
            <a:r>
              <a:rPr lang="en-US" sz="1400" dirty="0"/>
              <a:t>a short loss of quality earlier in the run, because of </a:t>
            </a:r>
            <a:endParaRPr lang="hy-AM" sz="1400" dirty="0"/>
          </a:p>
          <a:p>
            <a:pPr marL="742950" lvl="1" indent="-285750">
              <a:buFontTx/>
              <a:buChar char="-"/>
            </a:pPr>
            <a:r>
              <a:rPr lang="en-US" sz="1400" dirty="0"/>
              <a:t>Transient problems: e.g. bubbles</a:t>
            </a:r>
          </a:p>
          <a:p>
            <a:pPr marL="742950" lvl="1" indent="-285750">
              <a:buFontTx/>
              <a:buChar char="-"/>
            </a:pPr>
            <a:r>
              <a:rPr lang="en-US" sz="1400" b="1" dirty="0"/>
              <a:t>Solution: </a:t>
            </a:r>
            <a:r>
              <a:rPr lang="en-US" sz="1400" dirty="0"/>
              <a:t>masking ; trimming not advisable</a:t>
            </a:r>
          </a:p>
          <a:p>
            <a:pPr marL="285750" indent="-285750">
              <a:buFontTx/>
              <a:buChar char="-"/>
            </a:pPr>
            <a:r>
              <a:rPr lang="en-US" sz="1400" dirty="0"/>
              <a:t>Reads of varying length: </a:t>
            </a:r>
          </a:p>
          <a:p>
            <a:pPr marL="742950" lvl="1" indent="-285750">
              <a:buFontTx/>
              <a:buChar char="-"/>
            </a:pPr>
            <a:r>
              <a:rPr lang="en-US" sz="1400" b="1" dirty="0"/>
              <a:t>Solution: </a:t>
            </a:r>
            <a:r>
              <a:rPr lang="en-US" sz="1400" dirty="0"/>
              <a:t>check the read length distribution module </a:t>
            </a:r>
          </a:p>
        </p:txBody>
      </p:sp>
    </p:spTree>
    <p:extLst>
      <p:ext uri="{BB962C8B-B14F-4D97-AF65-F5344CB8AC3E}">
        <p14:creationId xmlns:p14="http://schemas.microsoft.com/office/powerpoint/2010/main" val="31921010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Per Sequence Quality Scores</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1"/>
            <a:ext cx="3733800" cy="1508105"/>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most frequently observed mean quality is below 27 (0.2% error rate)</a:t>
            </a:r>
          </a:p>
          <a:p>
            <a:r>
              <a:rPr lang="en-US" b="1" dirty="0">
                <a:solidFill>
                  <a:srgbClr val="FF0000"/>
                </a:solidFill>
              </a:rPr>
              <a:t>Failure</a:t>
            </a:r>
          </a:p>
          <a:p>
            <a:pPr marL="285750" indent="-285750">
              <a:buFontTx/>
              <a:buChar char="-"/>
            </a:pPr>
            <a:r>
              <a:rPr lang="en-US" sz="1400" dirty="0"/>
              <a:t>most frequently observed mean quality is below 20 (1% error rate)</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614815" y="4785956"/>
            <a:ext cx="4900942" cy="1661993"/>
          </a:xfrm>
          <a:prstGeom prst="rect">
            <a:avLst/>
          </a:prstGeom>
        </p:spPr>
        <p:txBody>
          <a:bodyPr wrap="square">
            <a:spAutoFit/>
          </a:bodyPr>
          <a:lstStyle/>
          <a:p>
            <a:r>
              <a:rPr lang="en-US" b="1" dirty="0"/>
              <a:t>Common reasons for warnings</a:t>
            </a:r>
          </a:p>
          <a:p>
            <a:pPr marL="285750" indent="-285750">
              <a:buFontTx/>
              <a:buChar char="-"/>
            </a:pPr>
            <a:r>
              <a:rPr lang="en-US" sz="1400" dirty="0"/>
              <a:t>Systematic problems – e.g. one end of </a:t>
            </a:r>
            <a:r>
              <a:rPr lang="en-US" sz="1400" dirty="0" err="1"/>
              <a:t>flowcell</a:t>
            </a:r>
            <a:r>
              <a:rPr lang="en-US" sz="1400" dirty="0"/>
              <a:t> </a:t>
            </a:r>
          </a:p>
          <a:p>
            <a:pPr marL="742950" lvl="1" indent="-285750">
              <a:buFontTx/>
              <a:buChar char="-"/>
            </a:pPr>
            <a:r>
              <a:rPr lang="en-US" sz="1400" b="1" dirty="0"/>
              <a:t>Solution: </a:t>
            </a:r>
            <a:r>
              <a:rPr lang="en-US" sz="1400" dirty="0"/>
              <a:t>look at per-tile sequence quality module, check modality of the distribution</a:t>
            </a:r>
          </a:p>
          <a:p>
            <a:pPr marL="285750" indent="-285750">
              <a:buFontTx/>
              <a:buChar char="-"/>
            </a:pPr>
            <a:r>
              <a:rPr lang="en-US" sz="1400" dirty="0"/>
              <a:t>general loss of quality within a run</a:t>
            </a:r>
          </a:p>
          <a:p>
            <a:pPr marL="742950" lvl="1" indent="-285750">
              <a:buFontTx/>
              <a:buChar char="-"/>
            </a:pPr>
            <a:r>
              <a:rPr lang="en-US" sz="1400" b="1" dirty="0"/>
              <a:t>Solution:</a:t>
            </a:r>
            <a:r>
              <a:rPr lang="en-US" sz="1400" dirty="0"/>
              <a:t> For long runs this may be alleviated through quality trimming </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22599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4375" y="122599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4340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Per Base Sequence Content</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1"/>
            <a:ext cx="3733800" cy="1508105"/>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difference between A and T, or G and C is greater than 10% in any position</a:t>
            </a:r>
          </a:p>
          <a:p>
            <a:r>
              <a:rPr lang="en-US" b="1" dirty="0">
                <a:solidFill>
                  <a:srgbClr val="FF0000"/>
                </a:solidFill>
              </a:rPr>
              <a:t>Failure</a:t>
            </a:r>
          </a:p>
          <a:p>
            <a:pPr marL="285750" indent="-285750">
              <a:buFontTx/>
              <a:buChar char="-"/>
            </a:pPr>
            <a:r>
              <a:rPr lang="en-US" sz="1400" dirty="0"/>
              <a:t>difference between A and T, or G and C is greater than 20% in any position</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358425" y="4121808"/>
            <a:ext cx="5173364" cy="2739211"/>
          </a:xfrm>
          <a:prstGeom prst="rect">
            <a:avLst/>
          </a:prstGeom>
        </p:spPr>
        <p:txBody>
          <a:bodyPr wrap="square">
            <a:spAutoFit/>
          </a:bodyPr>
          <a:lstStyle/>
          <a:p>
            <a:r>
              <a:rPr lang="en-US" b="1" dirty="0"/>
              <a:t>Common reasons for warnings</a:t>
            </a:r>
          </a:p>
          <a:p>
            <a:pPr marL="285750" indent="-285750">
              <a:buFontTx/>
              <a:buChar char="-"/>
            </a:pPr>
            <a:r>
              <a:rPr lang="en-US" sz="1400" dirty="0"/>
              <a:t>Biased fragmentation: biased sequences in the start of the read for some libraries: </a:t>
            </a:r>
          </a:p>
          <a:p>
            <a:pPr marL="742950" lvl="1" indent="-285750">
              <a:buFontTx/>
              <a:buChar char="-"/>
            </a:pPr>
            <a:r>
              <a:rPr lang="en-US" sz="1400" dirty="0"/>
              <a:t>produced by random </a:t>
            </a:r>
            <a:r>
              <a:rPr lang="en-US" sz="1400" dirty="0" err="1"/>
              <a:t>hexamer</a:t>
            </a:r>
            <a:r>
              <a:rPr lang="en-US" sz="1400" dirty="0"/>
              <a:t> trimming (Nearly all RNA-</a:t>
            </a:r>
            <a:r>
              <a:rPr lang="en-US" sz="1400" dirty="0" err="1"/>
              <a:t>seq</a:t>
            </a:r>
            <a:r>
              <a:rPr lang="en-US" sz="1400" dirty="0"/>
              <a:t> libraries )</a:t>
            </a:r>
          </a:p>
          <a:p>
            <a:pPr marL="742950" lvl="1" indent="-285750">
              <a:buFontTx/>
              <a:buChar char="-"/>
            </a:pPr>
            <a:r>
              <a:rPr lang="en-US" sz="1400" dirty="0"/>
              <a:t>Or fragmented using </a:t>
            </a:r>
            <a:r>
              <a:rPr lang="en-US" sz="1400" dirty="0" err="1"/>
              <a:t>transposases</a:t>
            </a:r>
            <a:endParaRPr lang="en-US" sz="1400" dirty="0"/>
          </a:p>
          <a:p>
            <a:pPr marL="285750" indent="-285750">
              <a:buFontTx/>
              <a:buChar char="-"/>
            </a:pPr>
            <a:r>
              <a:rPr lang="en-US" sz="1400" dirty="0"/>
              <a:t>Overrepresented sequences:</a:t>
            </a:r>
          </a:p>
          <a:p>
            <a:pPr marL="742950" lvl="1" indent="-285750">
              <a:buFontTx/>
              <a:buChar char="-"/>
            </a:pPr>
            <a:r>
              <a:rPr lang="en-US" sz="1400" dirty="0"/>
              <a:t>Adapter dimers, </a:t>
            </a:r>
            <a:r>
              <a:rPr lang="en-US" sz="1400" dirty="0" err="1"/>
              <a:t>rRNA</a:t>
            </a:r>
            <a:endParaRPr lang="en-US" sz="1400" dirty="0"/>
          </a:p>
          <a:p>
            <a:pPr marL="285750" indent="-285750">
              <a:buFontTx/>
              <a:buChar char="-"/>
            </a:pPr>
            <a:r>
              <a:rPr lang="en-US" sz="1400" dirty="0"/>
              <a:t>Biased composition libraries</a:t>
            </a:r>
          </a:p>
          <a:p>
            <a:pPr marL="742950" lvl="1" indent="-285750">
              <a:buFontTx/>
              <a:buChar char="-"/>
            </a:pPr>
            <a:r>
              <a:rPr lang="en-US" sz="1400" dirty="0"/>
              <a:t>sodium </a:t>
            </a:r>
            <a:r>
              <a:rPr lang="en-US" sz="1400" dirty="0" err="1"/>
              <a:t>bisulphite</a:t>
            </a:r>
            <a:r>
              <a:rPr lang="en-US" sz="1400" dirty="0"/>
              <a:t> converting </a:t>
            </a:r>
            <a:r>
              <a:rPr lang="en-US" sz="1400" dirty="0" err="1"/>
              <a:t>cytosines</a:t>
            </a:r>
            <a:r>
              <a:rPr lang="en-US" sz="1400" dirty="0"/>
              <a:t> to </a:t>
            </a:r>
            <a:r>
              <a:rPr lang="en-US" sz="1400" dirty="0" err="1"/>
              <a:t>thymines</a:t>
            </a:r>
            <a:endParaRPr lang="en-US" sz="1400" dirty="0"/>
          </a:p>
          <a:p>
            <a:pPr marL="285750" indent="-285750">
              <a:buFontTx/>
              <a:buChar char="-"/>
            </a:pPr>
            <a:r>
              <a:rPr lang="en-US" sz="1400" dirty="0"/>
              <a:t>Aggressive adapter trimming</a:t>
            </a:r>
          </a:p>
          <a:p>
            <a:pPr marL="742950" lvl="1" indent="-285750">
              <a:buFontTx/>
              <a:buChar char="-"/>
            </a:pPr>
            <a:r>
              <a:rPr lang="en-US" sz="1400" dirty="0"/>
              <a:t>Bias at the end</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1295912"/>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486" y="1295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910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Per Sequence GC Content</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0"/>
            <a:ext cx="3733800" cy="1938992"/>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sum of the deviations from the normal distribution represents more than 15% of the reads</a:t>
            </a:r>
          </a:p>
          <a:p>
            <a:r>
              <a:rPr lang="en-US" b="1" dirty="0">
                <a:solidFill>
                  <a:srgbClr val="FF0000"/>
                </a:solidFill>
              </a:rPr>
              <a:t>Failure</a:t>
            </a:r>
          </a:p>
          <a:p>
            <a:pPr marL="285750" indent="-285750">
              <a:buFontTx/>
              <a:buChar char="-"/>
            </a:pPr>
            <a:r>
              <a:rPr lang="en-US" sz="1400" dirty="0"/>
              <a:t>sum of the deviations from the normal distribution represents more than 30% of the reads</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562600" y="4419600"/>
            <a:ext cx="4900942" cy="2308324"/>
          </a:xfrm>
          <a:prstGeom prst="rect">
            <a:avLst/>
          </a:prstGeom>
        </p:spPr>
        <p:txBody>
          <a:bodyPr wrap="square">
            <a:spAutoFit/>
          </a:bodyPr>
          <a:lstStyle/>
          <a:p>
            <a:r>
              <a:rPr lang="en-US" b="1" dirty="0"/>
              <a:t>Common reasons for warnings</a:t>
            </a:r>
          </a:p>
          <a:p>
            <a:pPr marL="285750" indent="-285750">
              <a:buFontTx/>
              <a:buChar char="-"/>
            </a:pPr>
            <a:r>
              <a:rPr lang="en-US" sz="1400" dirty="0"/>
              <a:t>Systematic biases will shift the distribution but will not produce warnings </a:t>
            </a:r>
          </a:p>
          <a:p>
            <a:pPr marL="285750" indent="-285750">
              <a:buFontTx/>
              <a:buChar char="-"/>
            </a:pPr>
            <a:r>
              <a:rPr lang="en-US" sz="1400" dirty="0"/>
              <a:t>Warnings are thrown because of deviation from normal distribution</a:t>
            </a:r>
          </a:p>
          <a:p>
            <a:pPr marL="742950" lvl="1" indent="-285750">
              <a:buFontTx/>
              <a:buChar char="-"/>
            </a:pPr>
            <a:r>
              <a:rPr lang="en-US" sz="1400" dirty="0"/>
              <a:t>Sharp peaks on an otherwise smooth distribution</a:t>
            </a:r>
          </a:p>
          <a:p>
            <a:pPr marL="1200150" lvl="2" indent="-285750">
              <a:buFontTx/>
              <a:buChar char="-"/>
            </a:pPr>
            <a:r>
              <a:rPr lang="en-US" sz="1400" dirty="0"/>
              <a:t>Contamination with adapter dimers</a:t>
            </a:r>
          </a:p>
          <a:p>
            <a:pPr marL="742950" lvl="1" indent="-285750">
              <a:buFontTx/>
              <a:buChar char="-"/>
            </a:pPr>
            <a:r>
              <a:rPr lang="en-US" sz="1400" dirty="0"/>
              <a:t>Broader peaks </a:t>
            </a:r>
          </a:p>
          <a:p>
            <a:pPr marL="1200150" lvl="2" indent="-285750">
              <a:buFontTx/>
              <a:buChar char="-"/>
            </a:pPr>
            <a:r>
              <a:rPr lang="en-US" sz="1400" dirty="0"/>
              <a:t>may represent contamination with a different species.</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1295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4147" y="1295912"/>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88139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6" descr="[WARN]"/>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3"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6507" y="881390"/>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9881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Per Base N Content</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0"/>
            <a:ext cx="3733800" cy="1292662"/>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 N content of any position &gt;5%.</a:t>
            </a:r>
          </a:p>
          <a:p>
            <a:r>
              <a:rPr lang="en-US" b="1" dirty="0">
                <a:solidFill>
                  <a:srgbClr val="FF0000"/>
                </a:solidFill>
              </a:rPr>
              <a:t>Failure</a:t>
            </a:r>
          </a:p>
          <a:p>
            <a:pPr marL="285750" indent="-285750">
              <a:buFontTx/>
              <a:buChar char="-"/>
            </a:pPr>
            <a:r>
              <a:rPr lang="en-US" sz="1400" dirty="0"/>
              <a:t>N content of any position &gt;20%.</a:t>
            </a:r>
          </a:p>
          <a:p>
            <a:pPr marL="285750" indent="-285750">
              <a:buFontTx/>
              <a:buChar char="-"/>
            </a:pPr>
            <a:endParaRPr lang="en-US" sz="1400" dirty="0"/>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562600" y="4419601"/>
            <a:ext cx="4900942" cy="2092881"/>
          </a:xfrm>
          <a:prstGeom prst="rect">
            <a:avLst/>
          </a:prstGeom>
        </p:spPr>
        <p:txBody>
          <a:bodyPr wrap="square">
            <a:spAutoFit/>
          </a:bodyPr>
          <a:lstStyle/>
          <a:p>
            <a:r>
              <a:rPr lang="en-US" b="1" dirty="0"/>
              <a:t>Common reasons for warnings</a:t>
            </a:r>
          </a:p>
          <a:p>
            <a:pPr marL="285750" indent="-285750">
              <a:buFontTx/>
              <a:buChar char="-"/>
            </a:pPr>
            <a:r>
              <a:rPr lang="en-US" sz="1400" dirty="0"/>
              <a:t>general loss of quality</a:t>
            </a:r>
          </a:p>
          <a:p>
            <a:pPr marL="742950" lvl="1" indent="-285750">
              <a:buFontTx/>
              <a:buChar char="-"/>
            </a:pPr>
            <a:r>
              <a:rPr lang="en-US" sz="1400" b="1" dirty="0"/>
              <a:t>Solution:</a:t>
            </a:r>
            <a:r>
              <a:rPr lang="en-US" sz="1400" dirty="0"/>
              <a:t> Look at other quality modules</a:t>
            </a:r>
          </a:p>
          <a:p>
            <a:pPr marL="285750" indent="-285750">
              <a:buFontTx/>
              <a:buChar char="-"/>
            </a:pPr>
            <a:r>
              <a:rPr lang="en-US" sz="1400" dirty="0"/>
              <a:t>high proportions of N at a small number of positions early in the library, against a background of generally good quality</a:t>
            </a:r>
          </a:p>
          <a:p>
            <a:pPr marL="742950" lvl="1" indent="-285750">
              <a:buFontTx/>
              <a:buChar char="-"/>
            </a:pPr>
            <a:r>
              <a:rPr lang="en-US" sz="1400" dirty="0"/>
              <a:t>very biased sequence composition in the library to the point that base callers can become confused and make poor calls ?? </a:t>
            </a:r>
          </a:p>
          <a:p>
            <a:pPr marL="742950" lvl="1" indent="-285750">
              <a:buFontTx/>
              <a:buChar char="-"/>
            </a:pPr>
            <a:endParaRPr lang="en-US" sz="1400" dirty="0"/>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ARN]"/>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8347" y="12192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295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5883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Sequence Length Distribution</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0"/>
            <a:ext cx="3733800" cy="1077218"/>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 all sequences are not the same length</a:t>
            </a:r>
          </a:p>
          <a:p>
            <a:r>
              <a:rPr lang="en-US" b="1" dirty="0">
                <a:solidFill>
                  <a:srgbClr val="FF0000"/>
                </a:solidFill>
              </a:rPr>
              <a:t>Failure</a:t>
            </a:r>
          </a:p>
          <a:p>
            <a:pPr marL="285750" indent="-285750">
              <a:buFontTx/>
              <a:buChar char="-"/>
            </a:pPr>
            <a:r>
              <a:rPr lang="en-US" sz="1400" dirty="0"/>
              <a:t>any of the sequences have zero length</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562600" y="4815679"/>
            <a:ext cx="4900942" cy="800219"/>
          </a:xfrm>
          <a:prstGeom prst="rect">
            <a:avLst/>
          </a:prstGeom>
        </p:spPr>
        <p:txBody>
          <a:bodyPr wrap="square">
            <a:spAutoFit/>
          </a:bodyPr>
          <a:lstStyle/>
          <a:p>
            <a:r>
              <a:rPr lang="en-US" b="1" dirty="0"/>
              <a:t>Common reasons for warnings</a:t>
            </a:r>
          </a:p>
          <a:p>
            <a:pPr marL="285750" indent="-285750">
              <a:buFontTx/>
              <a:buChar char="-"/>
            </a:pPr>
            <a:r>
              <a:rPr lang="en-US" sz="1400" dirty="0"/>
              <a:t>For some sequencing platforms it is entirely normal to have different read lengths so warnings here can be ignored.</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ARN]"/>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13716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12954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5774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Duplicate Sequences</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1"/>
            <a:ext cx="3733800" cy="1508105"/>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  non-unique sequences make up more than 20% of the total</a:t>
            </a:r>
          </a:p>
          <a:p>
            <a:r>
              <a:rPr lang="en-US" b="1" dirty="0">
                <a:solidFill>
                  <a:srgbClr val="FF0000"/>
                </a:solidFill>
              </a:rPr>
              <a:t>Failure</a:t>
            </a:r>
          </a:p>
          <a:p>
            <a:pPr marL="285750" indent="-285750">
              <a:buFontTx/>
              <a:buChar char="-"/>
            </a:pPr>
            <a:r>
              <a:rPr lang="en-US" sz="1400" dirty="0"/>
              <a:t>non-unique sequences make up more than 50% of the total</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562600" y="4815679"/>
            <a:ext cx="4900942" cy="1661993"/>
          </a:xfrm>
          <a:prstGeom prst="rect">
            <a:avLst/>
          </a:prstGeom>
        </p:spPr>
        <p:txBody>
          <a:bodyPr wrap="square">
            <a:spAutoFit/>
          </a:bodyPr>
          <a:lstStyle/>
          <a:p>
            <a:r>
              <a:rPr lang="en-US" b="1" dirty="0"/>
              <a:t>Common reasons for warnings</a:t>
            </a:r>
          </a:p>
          <a:p>
            <a:pPr marL="285750" indent="-285750">
              <a:buFontTx/>
              <a:buChar char="-"/>
            </a:pPr>
            <a:r>
              <a:rPr lang="en-US" sz="1400" dirty="0"/>
              <a:t> technical duplicates arising from PCR </a:t>
            </a:r>
            <a:r>
              <a:rPr lang="en-US" sz="1400" dirty="0" err="1"/>
              <a:t>artefacts</a:t>
            </a:r>
            <a:endParaRPr lang="en-US" sz="1400" dirty="0"/>
          </a:p>
          <a:p>
            <a:pPr marL="285750" indent="-285750">
              <a:buFontTx/>
              <a:buChar char="-"/>
            </a:pPr>
            <a:r>
              <a:rPr lang="en-US" sz="1400" dirty="0"/>
              <a:t>biological duplicates (repeated DNA sequences)</a:t>
            </a:r>
          </a:p>
          <a:p>
            <a:pPr marL="285750" indent="-285750">
              <a:buFontTx/>
              <a:buChar char="-"/>
            </a:pPr>
            <a:r>
              <a:rPr lang="en-US" sz="1400" dirty="0"/>
              <a:t>RNA-</a:t>
            </a:r>
            <a:r>
              <a:rPr lang="en-US" sz="1400" dirty="0" err="1"/>
              <a:t>seq</a:t>
            </a:r>
            <a:r>
              <a:rPr lang="en-US" sz="1400" dirty="0"/>
              <a:t> </a:t>
            </a:r>
          </a:p>
          <a:p>
            <a:pPr marL="742950" lvl="1" indent="-285750">
              <a:buFontTx/>
              <a:buChar char="-"/>
            </a:pPr>
            <a:r>
              <a:rPr lang="en-US" sz="1400" b="1" dirty="0"/>
              <a:t>Check:</a:t>
            </a:r>
            <a:r>
              <a:rPr lang="en-US" sz="1400" dirty="0"/>
              <a:t> the distribution of duplicates in a specific genomic region (after alignment)</a:t>
            </a:r>
          </a:p>
          <a:p>
            <a:pPr marL="285750" indent="-285750">
              <a:buFontTx/>
              <a:buChar char="-"/>
            </a:pPr>
            <a:r>
              <a:rPr lang="en-US" sz="1400" dirty="0"/>
              <a:t>Constrained start site? </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ARN]"/>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038" y="1295912"/>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295912"/>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2113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a:t>Overrepresented Sequences</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1"/>
            <a:ext cx="3733800" cy="1508105"/>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any sequence is found to represent more than 0.1% of the total</a:t>
            </a:r>
          </a:p>
          <a:p>
            <a:r>
              <a:rPr lang="en-US" b="1" dirty="0">
                <a:solidFill>
                  <a:srgbClr val="FF0000"/>
                </a:solidFill>
              </a:rPr>
              <a:t>Failure</a:t>
            </a:r>
          </a:p>
          <a:p>
            <a:pPr marL="285750" indent="-285750">
              <a:buFontTx/>
              <a:buChar char="-"/>
            </a:pPr>
            <a:r>
              <a:rPr lang="en-US" sz="1400" dirty="0"/>
              <a:t>any sequence is found to represent more than 1% of the total</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5638800" y="4970621"/>
            <a:ext cx="4900942" cy="1015663"/>
          </a:xfrm>
          <a:prstGeom prst="rect">
            <a:avLst/>
          </a:prstGeom>
        </p:spPr>
        <p:txBody>
          <a:bodyPr wrap="square">
            <a:spAutoFit/>
          </a:bodyPr>
          <a:lstStyle/>
          <a:p>
            <a:r>
              <a:rPr lang="en-US" b="1" dirty="0"/>
              <a:t>Common reasons for warnings</a:t>
            </a:r>
          </a:p>
          <a:p>
            <a:pPr marL="285750" indent="-285750">
              <a:buFontTx/>
              <a:buChar char="-"/>
            </a:pPr>
            <a:r>
              <a:rPr lang="en-US" sz="1400" dirty="0"/>
              <a:t>Biological significance</a:t>
            </a:r>
          </a:p>
          <a:p>
            <a:pPr marL="285750" indent="-285750">
              <a:buFontTx/>
              <a:buChar char="-"/>
            </a:pPr>
            <a:r>
              <a:rPr lang="en-US" sz="1400" dirty="0"/>
              <a:t>Technical contamination</a:t>
            </a:r>
          </a:p>
          <a:p>
            <a:pPr marL="285750" indent="-285750">
              <a:buFontTx/>
              <a:buChar char="-"/>
            </a:pPr>
            <a:r>
              <a:rPr lang="en-US" sz="1400" dirty="0"/>
              <a:t>small RNA libraries (generated without fragmentation)</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ARN]"/>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Rectangle 7"/>
          <p:cNvSpPr/>
          <p:nvPr/>
        </p:nvSpPr>
        <p:spPr>
          <a:xfrm>
            <a:off x="1965254" y="1447800"/>
            <a:ext cx="3112262" cy="369332"/>
          </a:xfrm>
          <a:prstGeom prst="rect">
            <a:avLst/>
          </a:prstGeom>
        </p:spPr>
        <p:txBody>
          <a:bodyPr wrap="none">
            <a:spAutoFit/>
          </a:bodyPr>
          <a:lstStyle/>
          <a:p>
            <a:r>
              <a:rPr lang="en-US" dirty="0"/>
              <a:t>No overrepresented sequences</a:t>
            </a:r>
          </a:p>
        </p:txBody>
      </p:sp>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12579"/>
          <a:stretch/>
        </p:blipFill>
        <p:spPr bwMode="auto">
          <a:xfrm>
            <a:off x="5334000" y="1452326"/>
            <a:ext cx="509136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p:nvSpPr>
        <p:spPr>
          <a:xfrm>
            <a:off x="1965254" y="2895601"/>
            <a:ext cx="2682946" cy="1200329"/>
          </a:xfrm>
          <a:prstGeom prst="rect">
            <a:avLst/>
          </a:prstGeom>
        </p:spPr>
        <p:txBody>
          <a:bodyPr wrap="square">
            <a:spAutoFit/>
          </a:bodyPr>
          <a:lstStyle/>
          <a:p>
            <a:r>
              <a:rPr lang="en-US" dirty="0"/>
              <a:t>This module lists all of the sequence which make up more than 0.1% of the total</a:t>
            </a:r>
          </a:p>
        </p:txBody>
      </p:sp>
    </p:spTree>
    <p:extLst>
      <p:ext uri="{BB962C8B-B14F-4D97-AF65-F5344CB8AC3E}">
        <p14:creationId xmlns:p14="http://schemas.microsoft.com/office/powerpoint/2010/main" val="2024557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58E9520C-89B9-4CC8-A969-B288866E2D76}"/>
              </a:ext>
            </a:extLst>
          </p:cNvPr>
          <p:cNvPicPr>
            <a:picLocks noChangeAspect="1"/>
          </p:cNvPicPr>
          <p:nvPr/>
        </p:nvPicPr>
        <p:blipFill>
          <a:blip r:embed="rId2"/>
          <a:stretch>
            <a:fillRect/>
          </a:stretch>
        </p:blipFill>
        <p:spPr>
          <a:xfrm>
            <a:off x="285749" y="323850"/>
            <a:ext cx="12159049" cy="6248400"/>
          </a:xfrm>
          <a:prstGeom prst="rect">
            <a:avLst/>
          </a:prstGeom>
        </p:spPr>
      </p:pic>
    </p:spTree>
    <p:extLst>
      <p:ext uri="{BB962C8B-B14F-4D97-AF65-F5344CB8AC3E}">
        <p14:creationId xmlns:p14="http://schemas.microsoft.com/office/powerpoint/2010/main" val="17734258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411162"/>
          </a:xfrm>
        </p:spPr>
        <p:txBody>
          <a:bodyPr>
            <a:normAutofit fontScale="90000"/>
          </a:bodyPr>
          <a:lstStyle/>
          <a:p>
            <a:r>
              <a:rPr lang="en-US" b="1" dirty="0" err="1"/>
              <a:t>Kmer</a:t>
            </a:r>
            <a:r>
              <a:rPr lang="en-US" b="1" dirty="0"/>
              <a:t> Content</a:t>
            </a:r>
          </a:p>
        </p:txBody>
      </p:sp>
      <p:sp>
        <p:nvSpPr>
          <p:cNvPr id="3" name="TextBox 2"/>
          <p:cNvSpPr txBox="1"/>
          <p:nvPr/>
        </p:nvSpPr>
        <p:spPr>
          <a:xfrm>
            <a:off x="2048348" y="772692"/>
            <a:ext cx="3035959" cy="523220"/>
          </a:xfrm>
          <a:prstGeom prst="rect">
            <a:avLst/>
          </a:prstGeom>
          <a:noFill/>
        </p:spPr>
        <p:txBody>
          <a:bodyPr wrap="none" rtlCol="0">
            <a:spAutoFit/>
          </a:bodyPr>
          <a:lstStyle/>
          <a:p>
            <a:r>
              <a:rPr lang="en-US" sz="2800" b="1" dirty="0">
                <a:solidFill>
                  <a:schemeClr val="accent3">
                    <a:lumMod val="75000"/>
                  </a:schemeClr>
                </a:solidFill>
              </a:rPr>
              <a:t>Good </a:t>
            </a:r>
            <a:r>
              <a:rPr lang="en-US" sz="2800" b="1" dirty="0" err="1">
                <a:solidFill>
                  <a:schemeClr val="accent3">
                    <a:lumMod val="75000"/>
                  </a:schemeClr>
                </a:solidFill>
              </a:rPr>
              <a:t>Illumina</a:t>
            </a:r>
            <a:r>
              <a:rPr lang="en-US" sz="2800" b="1" dirty="0">
                <a:solidFill>
                  <a:schemeClr val="accent3">
                    <a:lumMod val="75000"/>
                  </a:schemeClr>
                </a:solidFill>
              </a:rPr>
              <a:t> data</a:t>
            </a:r>
          </a:p>
        </p:txBody>
      </p:sp>
      <p:sp>
        <p:nvSpPr>
          <p:cNvPr id="6" name="TextBox 5"/>
          <p:cNvSpPr txBox="1"/>
          <p:nvPr/>
        </p:nvSpPr>
        <p:spPr>
          <a:xfrm>
            <a:off x="6544148" y="772180"/>
            <a:ext cx="2801921" cy="523220"/>
          </a:xfrm>
          <a:prstGeom prst="rect">
            <a:avLst/>
          </a:prstGeom>
          <a:noFill/>
        </p:spPr>
        <p:txBody>
          <a:bodyPr wrap="none" rtlCol="0">
            <a:spAutoFit/>
          </a:bodyPr>
          <a:lstStyle/>
          <a:p>
            <a:r>
              <a:rPr lang="en-US" sz="2800" b="1" dirty="0">
                <a:solidFill>
                  <a:schemeClr val="accent2">
                    <a:lumMod val="75000"/>
                  </a:schemeClr>
                </a:solidFill>
              </a:rPr>
              <a:t>Bad </a:t>
            </a:r>
            <a:r>
              <a:rPr lang="en-US" sz="2800" b="1" dirty="0" err="1">
                <a:solidFill>
                  <a:schemeClr val="accent2">
                    <a:lumMod val="75000"/>
                  </a:schemeClr>
                </a:solidFill>
              </a:rPr>
              <a:t>Illumina</a:t>
            </a:r>
            <a:r>
              <a:rPr lang="en-US" sz="2800" b="1" dirty="0">
                <a:solidFill>
                  <a:schemeClr val="accent2">
                    <a:lumMod val="75000"/>
                  </a:schemeClr>
                </a:solidFill>
              </a:rPr>
              <a:t> data</a:t>
            </a:r>
          </a:p>
        </p:txBody>
      </p:sp>
      <p:sp>
        <p:nvSpPr>
          <p:cNvPr id="4" name="Rectangle 3"/>
          <p:cNvSpPr/>
          <p:nvPr/>
        </p:nvSpPr>
        <p:spPr>
          <a:xfrm>
            <a:off x="1828800" y="4724401"/>
            <a:ext cx="3124200" cy="1508105"/>
          </a:xfrm>
          <a:prstGeom prst="rect">
            <a:avLst/>
          </a:prstGeom>
        </p:spPr>
        <p:txBody>
          <a:bodyPr wrap="square">
            <a:spAutoFit/>
          </a:bodyPr>
          <a:lstStyle/>
          <a:p>
            <a:r>
              <a:rPr lang="en-US" b="1" dirty="0">
                <a:solidFill>
                  <a:srgbClr val="FFC000"/>
                </a:solidFill>
              </a:rPr>
              <a:t>Warning</a:t>
            </a:r>
          </a:p>
          <a:p>
            <a:pPr marL="285750" indent="-285750">
              <a:buFontTx/>
              <a:buChar char="-"/>
            </a:pPr>
            <a:r>
              <a:rPr lang="en-US" sz="1400" dirty="0"/>
              <a:t>any k-</a:t>
            </a:r>
            <a:r>
              <a:rPr lang="en-US" sz="1400" dirty="0" err="1"/>
              <a:t>mer</a:t>
            </a:r>
            <a:r>
              <a:rPr lang="en-US" sz="1400" dirty="0"/>
              <a:t> is imbalanced with a binomial p-value &lt;0.01.</a:t>
            </a:r>
          </a:p>
          <a:p>
            <a:r>
              <a:rPr lang="en-US" b="1" dirty="0">
                <a:solidFill>
                  <a:srgbClr val="FF0000"/>
                </a:solidFill>
              </a:rPr>
              <a:t>Failure</a:t>
            </a:r>
          </a:p>
          <a:p>
            <a:pPr marL="285750" indent="-285750">
              <a:buFontTx/>
              <a:buChar char="-"/>
            </a:pPr>
            <a:r>
              <a:rPr lang="en-US" sz="1400" dirty="0" err="1"/>
              <a:t>ny</a:t>
            </a:r>
            <a:r>
              <a:rPr lang="en-US" sz="1400" dirty="0"/>
              <a:t> k-</a:t>
            </a:r>
            <a:r>
              <a:rPr lang="en-US" sz="1400" dirty="0" err="1"/>
              <a:t>mer</a:t>
            </a:r>
            <a:r>
              <a:rPr lang="en-US" sz="1400" dirty="0"/>
              <a:t> is imbalanced with a binomial p-value &lt; 10^-5.</a:t>
            </a:r>
          </a:p>
        </p:txBody>
      </p:sp>
      <p:sp>
        <p:nvSpPr>
          <p:cNvPr id="5" name="AutoShape 2" descr="Per base quality graph"/>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Rectangle 22"/>
          <p:cNvSpPr/>
          <p:nvPr/>
        </p:nvSpPr>
        <p:spPr>
          <a:xfrm>
            <a:off x="4800600" y="4191000"/>
            <a:ext cx="5739142" cy="2523768"/>
          </a:xfrm>
          <a:prstGeom prst="rect">
            <a:avLst/>
          </a:prstGeom>
        </p:spPr>
        <p:txBody>
          <a:bodyPr wrap="square">
            <a:spAutoFit/>
          </a:bodyPr>
          <a:lstStyle/>
          <a:p>
            <a:r>
              <a:rPr lang="en-US" b="1" dirty="0"/>
              <a:t>Common reasons for warnings</a:t>
            </a:r>
          </a:p>
          <a:p>
            <a:r>
              <a:rPr lang="en-US" sz="1400" dirty="0"/>
              <a:t>assumption that any small fragment of sequence should not have a positional bias in its </a:t>
            </a:r>
            <a:r>
              <a:rPr lang="en-US" sz="1400" dirty="0" err="1"/>
              <a:t>apearance</a:t>
            </a:r>
            <a:r>
              <a:rPr lang="en-US" sz="1400" dirty="0"/>
              <a:t> within a diverse library</a:t>
            </a:r>
          </a:p>
          <a:p>
            <a:pPr marL="285750" indent="-285750">
              <a:buFontTx/>
              <a:buChar char="-"/>
            </a:pPr>
            <a:endParaRPr lang="en-US" sz="1400" dirty="0"/>
          </a:p>
          <a:p>
            <a:pPr marL="285750" indent="-285750">
              <a:buFontTx/>
              <a:buChar char="-"/>
            </a:pPr>
            <a:r>
              <a:rPr lang="en-US" sz="1400" dirty="0"/>
              <a:t>random priming will nearly always show </a:t>
            </a:r>
            <a:r>
              <a:rPr lang="en-US" sz="1400" dirty="0" err="1"/>
              <a:t>Kmer</a:t>
            </a:r>
            <a:r>
              <a:rPr lang="en-US" sz="1400" dirty="0"/>
              <a:t> bias at the start</a:t>
            </a:r>
          </a:p>
          <a:p>
            <a:pPr marL="285750" indent="-285750">
              <a:buFontTx/>
              <a:buChar char="-"/>
            </a:pPr>
            <a:r>
              <a:rPr lang="en-US" sz="1400" dirty="0"/>
              <a:t>If you have very long sequences with poor sequence quality then random sequencing errors will dramatically reduce the counts for exactly duplicated sequences.</a:t>
            </a:r>
          </a:p>
          <a:p>
            <a:pPr marL="285750" indent="-285750">
              <a:buFontTx/>
              <a:buChar char="-"/>
            </a:pPr>
            <a:r>
              <a:rPr lang="en-US" sz="1400" dirty="0"/>
              <a:t> If you have a partial sequence which is appearing at a variety of places within your sequence then this won't be seen either by the per base content plot or the duplicate sequence analysis.</a:t>
            </a:r>
          </a:p>
        </p:txBody>
      </p:sp>
      <p:sp>
        <p:nvSpPr>
          <p:cNvPr id="9" name="AutoShape 2" descr="Per base quality graph"/>
          <p:cNvSpPr>
            <a:spLocks noChangeAspect="1" noChangeArrowheads="1"/>
          </p:cNvSpPr>
          <p:nvPr/>
        </p:nvSpPr>
        <p:spPr bwMode="auto">
          <a:xfrm>
            <a:off x="1831975" y="79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WARN]"/>
          <p:cNvSpPr>
            <a:spLocks noChangeAspect="1" noChangeArrowheads="1"/>
          </p:cNvSpPr>
          <p:nvPr/>
        </p:nvSpPr>
        <p:spPr bwMode="auto">
          <a:xfrm>
            <a:off x="1984375" y="1603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2" descr="Kmer graph"/>
          <p:cNvSpPr>
            <a:spLocks noChangeAspect="1" noChangeArrowheads="1"/>
          </p:cNvSpPr>
          <p:nvPr/>
        </p:nvSpPr>
        <p:spPr bwMode="auto">
          <a:xfrm>
            <a:off x="2136775" y="31273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6775" y="13716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4271" y="1371600"/>
            <a:ext cx="36576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6729" y="881902"/>
            <a:ext cx="304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7305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a:extLst>
              <a:ext uri="{FF2B5EF4-FFF2-40B4-BE49-F238E27FC236}">
                <a16:creationId xmlns:a16="http://schemas.microsoft.com/office/drawing/2014/main" id="{AD8309F0-D0D7-41F2-BF89-395372555FC0}"/>
              </a:ext>
            </a:extLst>
          </p:cNvPr>
          <p:cNvSpPr>
            <a:spLocks noGrp="1"/>
          </p:cNvSpPr>
          <p:nvPr>
            <p:ph type="title"/>
          </p:nvPr>
        </p:nvSpPr>
        <p:spPr>
          <a:xfrm>
            <a:off x="1198181" y="56683"/>
            <a:ext cx="9795638" cy="1114380"/>
          </a:xfrm>
        </p:spPr>
        <p:txBody>
          <a:bodyPr vert="horz" lIns="91440" tIns="45720" rIns="91440" bIns="45720" rtlCol="0" anchor="b">
            <a:normAutofit/>
          </a:bodyPr>
          <a:lstStyle/>
          <a:p>
            <a:pPr algn="ctr"/>
            <a:r>
              <a:rPr lang="en-US" sz="5200" dirty="0"/>
              <a:t>Oxford Nanopore Technologies</a:t>
            </a:r>
          </a:p>
        </p:txBody>
      </p:sp>
      <p:pic>
        <p:nvPicPr>
          <p:cNvPr id="1026" name="Picture 2" descr="The Oxford Nanopore sequencing process. (A) Suspended library ...">
            <a:extLst>
              <a:ext uri="{FF2B5EF4-FFF2-40B4-BE49-F238E27FC236}">
                <a16:creationId xmlns:a16="http://schemas.microsoft.com/office/drawing/2014/main" id="{B1AF2DE2-6186-4812-840E-DFF6E7B7D3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304" y="1424062"/>
            <a:ext cx="6210146" cy="53772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UK creates COVID-19 genome sequencing alliance for large scale ...">
            <a:extLst>
              <a:ext uri="{FF2B5EF4-FFF2-40B4-BE49-F238E27FC236}">
                <a16:creationId xmlns:a16="http://schemas.microsoft.com/office/drawing/2014/main" id="{8844C8A5-D3CA-4422-BC18-AC5E04FE696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43674" y="1040582"/>
            <a:ext cx="4602409" cy="30721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xford Nanopore, the disruptive unicorn gunning for Illumina ...">
            <a:extLst>
              <a:ext uri="{FF2B5EF4-FFF2-40B4-BE49-F238E27FC236}">
                <a16:creationId xmlns:a16="http://schemas.microsoft.com/office/drawing/2014/main" id="{48D1694C-357F-4771-946A-9750E8E5F5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3045" y="3677273"/>
            <a:ext cx="4259262" cy="2838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650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6722E41-793F-4265-A2A3-391F0BBC32F2}"/>
              </a:ext>
            </a:extLst>
          </p:cNvPr>
          <p:cNvSpPr>
            <a:spLocks noGrp="1"/>
          </p:cNvSpPr>
          <p:nvPr>
            <p:ph type="title"/>
          </p:nvPr>
        </p:nvSpPr>
        <p:spPr>
          <a:xfrm>
            <a:off x="2819400" y="2766218"/>
            <a:ext cx="5971972" cy="1325563"/>
          </a:xfrm>
        </p:spPr>
        <p:txBody>
          <a:bodyPr/>
          <a:lstStyle/>
          <a:p>
            <a:r>
              <a:rPr lang="ru-RU" dirty="0"/>
              <a:t>Спасибо за внимание</a:t>
            </a:r>
          </a:p>
        </p:txBody>
      </p:sp>
    </p:spTree>
    <p:extLst>
      <p:ext uri="{BB962C8B-B14F-4D97-AF65-F5344CB8AC3E}">
        <p14:creationId xmlns:p14="http://schemas.microsoft.com/office/powerpoint/2010/main" val="385579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4C2D9EEA-DC6C-4737-B2EF-7276C167ED2C}"/>
              </a:ext>
            </a:extLst>
          </p:cNvPr>
          <p:cNvPicPr>
            <a:picLocks noChangeAspect="1"/>
          </p:cNvPicPr>
          <p:nvPr/>
        </p:nvPicPr>
        <p:blipFill>
          <a:blip r:embed="rId2"/>
          <a:stretch>
            <a:fillRect/>
          </a:stretch>
        </p:blipFill>
        <p:spPr>
          <a:xfrm>
            <a:off x="1540328" y="0"/>
            <a:ext cx="9111343" cy="6858000"/>
          </a:xfrm>
          <a:prstGeom prst="rect">
            <a:avLst/>
          </a:prstGeom>
        </p:spPr>
      </p:pic>
    </p:spTree>
    <p:extLst>
      <p:ext uri="{BB962C8B-B14F-4D97-AF65-F5344CB8AC3E}">
        <p14:creationId xmlns:p14="http://schemas.microsoft.com/office/powerpoint/2010/main" val="38799659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CEBEB742-CED6-4B6D-8ECF-F955251CC627}"/>
              </a:ext>
            </a:extLst>
          </p:cNvPr>
          <p:cNvPicPr>
            <a:picLocks noChangeAspect="1"/>
          </p:cNvPicPr>
          <p:nvPr/>
        </p:nvPicPr>
        <p:blipFill>
          <a:blip r:embed="rId2"/>
          <a:stretch>
            <a:fillRect/>
          </a:stretch>
        </p:blipFill>
        <p:spPr>
          <a:xfrm>
            <a:off x="1511665" y="0"/>
            <a:ext cx="9168669" cy="6858000"/>
          </a:xfrm>
          <a:prstGeom prst="rect">
            <a:avLst/>
          </a:prstGeom>
        </p:spPr>
      </p:pic>
    </p:spTree>
    <p:extLst>
      <p:ext uri="{BB962C8B-B14F-4D97-AF65-F5344CB8AC3E}">
        <p14:creationId xmlns:p14="http://schemas.microsoft.com/office/powerpoint/2010/main" val="1287784697"/>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2011</Words>
  <Application>Microsoft Office PowerPoint</Application>
  <PresentationFormat>Широкоэкранный</PresentationFormat>
  <Paragraphs>388</Paragraphs>
  <Slides>72</Slides>
  <Notes>2</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72</vt:i4>
      </vt:variant>
    </vt:vector>
  </HeadingPairs>
  <TitlesOfParts>
    <vt:vector size="78" baseType="lpstr">
      <vt:lpstr>Arial</vt:lpstr>
      <vt:lpstr>Calibri</vt:lpstr>
      <vt:lpstr>Calibri Light</vt:lpstr>
      <vt:lpstr>Courier New</vt:lpstr>
      <vt:lpstr>Times New Roman</vt:lpstr>
      <vt:lpstr>Тема Office</vt:lpstr>
      <vt:lpstr>Обзор технологий секвенирования ДНК</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Real Illumina Sequence Data</vt:lpstr>
      <vt:lpstr>Презентация PowerPoint</vt:lpstr>
      <vt:lpstr>Презентация PowerPoint</vt:lpstr>
      <vt:lpstr>Презентация PowerPoint</vt:lpstr>
      <vt:lpstr>Презентация PowerPoint</vt:lpstr>
      <vt:lpstr>Презентация PowerPoint</vt:lpstr>
      <vt:lpstr>Sequencing by Synthesis (SBS)</vt:lpstr>
      <vt:lpstr>Solexa Sequencing</vt:lpstr>
      <vt:lpstr>Solexa Sequencing</vt:lpstr>
      <vt:lpstr>Solexa Sequencing</vt:lpstr>
      <vt:lpstr>Solexa Sequencing</vt:lpstr>
      <vt:lpstr>Solexa Sequencing</vt:lpstr>
      <vt:lpstr>Solexa Sequencing</vt:lpstr>
      <vt:lpstr>Solexa Sequencing</vt:lpstr>
      <vt:lpstr>Solexa Sequencing</vt:lpstr>
      <vt:lpstr>Solexa Sequencing</vt:lpstr>
      <vt:lpstr>Solexa Sequencing</vt:lpstr>
      <vt:lpstr>Solexa Sequencing</vt:lpstr>
      <vt:lpstr>Solexa Sequencing</vt:lpstr>
      <vt:lpstr>Solexa Sequencing</vt:lpstr>
      <vt:lpstr>Презентация PowerPoint</vt:lpstr>
      <vt:lpstr>Different sequencers, same chemistry</vt:lpstr>
      <vt:lpstr>Sequencing Library Structure</vt:lpstr>
      <vt:lpstr>Base calling</vt:lpstr>
      <vt:lpstr>Other factors reducing quality</vt:lpstr>
      <vt:lpstr>PHRED program</vt:lpstr>
      <vt:lpstr>FASTQ format</vt:lpstr>
      <vt:lpstr>Презентация PowerPoint</vt:lpstr>
      <vt:lpstr>‘solexa-fastq’ quality score format</vt:lpstr>
      <vt:lpstr>‘fastq-illumina’ quality score format</vt:lpstr>
      <vt:lpstr>Format comparison</vt:lpstr>
      <vt:lpstr>FASTQ file definition</vt:lpstr>
      <vt:lpstr>FASTQC</vt:lpstr>
      <vt:lpstr>Basic statistics</vt:lpstr>
      <vt:lpstr>Per Base Sequence Quality</vt:lpstr>
      <vt:lpstr>Per Sequence Quality Scores</vt:lpstr>
      <vt:lpstr>Per Base Sequence Content</vt:lpstr>
      <vt:lpstr>Per Sequence GC Content</vt:lpstr>
      <vt:lpstr>Per Base N Content</vt:lpstr>
      <vt:lpstr>Sequence Length Distribution</vt:lpstr>
      <vt:lpstr>Duplicate Sequences</vt:lpstr>
      <vt:lpstr>Overrepresented Sequences</vt:lpstr>
      <vt:lpstr>Kmer Content</vt:lpstr>
      <vt:lpstr>Oxford Nanopore Technologies</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Обзор технологий секвенирования ДНК</dc:title>
  <dc:creator>Alexander Kursanov</dc:creator>
  <cp:lastModifiedBy>Alexander Kursanov</cp:lastModifiedBy>
  <cp:revision>1</cp:revision>
  <dcterms:created xsi:type="dcterms:W3CDTF">2020-07-09T17:28:56Z</dcterms:created>
  <dcterms:modified xsi:type="dcterms:W3CDTF">2020-07-09T17:32:32Z</dcterms:modified>
</cp:coreProperties>
</file>